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ags/tag3.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4"/>
  </p:sldMasterIdLst>
  <p:notesMasterIdLst>
    <p:notesMasterId r:id="rId20"/>
  </p:notesMasterIdLst>
  <p:sldIdLst>
    <p:sldId id="2147377311" r:id="rId5"/>
    <p:sldId id="2147377309" r:id="rId6"/>
    <p:sldId id="2147377298" r:id="rId7"/>
    <p:sldId id="2147377301" r:id="rId8"/>
    <p:sldId id="2147377306" r:id="rId9"/>
    <p:sldId id="2147377304" r:id="rId10"/>
    <p:sldId id="2147377310" r:id="rId11"/>
    <p:sldId id="2147377315" r:id="rId12"/>
    <p:sldId id="2147377316" r:id="rId13"/>
    <p:sldId id="2147377317" r:id="rId14"/>
    <p:sldId id="280" r:id="rId15"/>
    <p:sldId id="4137" r:id="rId16"/>
    <p:sldId id="2147377320" r:id="rId17"/>
    <p:sldId id="2147377321" r:id="rId18"/>
    <p:sldId id="266" r:id="rId19"/>
  </p:sldIdLst>
  <p:sldSz cx="12192000" cy="6858000"/>
  <p:notesSz cx="6735763" cy="98663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anluca Pasquarelli" userId="8a41d239-b4cf-4e66-9649-d07bf029cad9" providerId="ADAL" clId="{60ED2E4E-626F-43FF-98C9-632F6636D673}"/>
    <pc:docChg chg="modSld">
      <pc:chgData name="Gianluca Pasquarelli" userId="8a41d239-b4cf-4e66-9649-d07bf029cad9" providerId="ADAL" clId="{60ED2E4E-626F-43FF-98C9-632F6636D673}" dt="2026-02-20T08:20:51.112" v="1" actId="20577"/>
      <pc:docMkLst>
        <pc:docMk/>
      </pc:docMkLst>
      <pc:sldChg chg="modSp mod">
        <pc:chgData name="Gianluca Pasquarelli" userId="8a41d239-b4cf-4e66-9649-d07bf029cad9" providerId="ADAL" clId="{60ED2E4E-626F-43FF-98C9-632F6636D673}" dt="2026-02-20T08:20:51.112" v="1" actId="20577"/>
        <pc:sldMkLst>
          <pc:docMk/>
          <pc:sldMk cId="992563061" sldId="2147377309"/>
        </pc:sldMkLst>
        <pc:spChg chg="mod">
          <ac:chgData name="Gianluca Pasquarelli" userId="8a41d239-b4cf-4e66-9649-d07bf029cad9" providerId="ADAL" clId="{60ED2E4E-626F-43FF-98C9-632F6636D673}" dt="2026-02-20T08:20:51.112" v="1" actId="20577"/>
          <ac:spMkLst>
            <pc:docMk/>
            <pc:sldMk cId="992563061" sldId="2147377309"/>
            <ac:spMk id="4" creationId="{E3D98AD9-6D59-855D-F22C-6BBBAC94EECC}"/>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EE76880-453B-49A2-B8B6-81D7899EDE20}" type="doc">
      <dgm:prSet loTypeId="urn:microsoft.com/office/officeart/2005/8/layout/list1" loCatId="list" qsTypeId="urn:microsoft.com/office/officeart/2005/8/quickstyle/3d2" qsCatId="3D" csTypeId="urn:microsoft.com/office/officeart/2005/8/colors/accent1_2" csCatId="accent1" phldr="1"/>
      <dgm:spPr/>
      <dgm:t>
        <a:bodyPr/>
        <a:lstStyle/>
        <a:p>
          <a:endParaRPr lang="it-IT"/>
        </a:p>
      </dgm:t>
    </dgm:pt>
    <dgm:pt modelId="{D9193F34-FE5B-42E9-8632-45845010B8AC}">
      <dgm:prSet phldrT="[Testo]" custT="1"/>
      <dgm:spPr/>
      <dgm:t>
        <a:bodyPr/>
        <a:lstStyle/>
        <a:p>
          <a:pPr algn="ctr"/>
          <a:r>
            <a:rPr lang="it-IT" sz="1600" b="1" dirty="0">
              <a:latin typeface="Trebuchet MS" panose="020B0603020202020204" pitchFamily="34" charset="0"/>
            </a:rPr>
            <a:t>Article 13 </a:t>
          </a:r>
          <a:r>
            <a:rPr lang="it-IT" sz="1600" b="1" dirty="0" err="1">
              <a:latin typeface="Trebuchet MS" panose="020B0603020202020204" pitchFamily="34" charset="0"/>
            </a:rPr>
            <a:t>Decree</a:t>
          </a:r>
          <a:r>
            <a:rPr lang="it-IT" sz="1600" b="1" dirty="0">
              <a:latin typeface="Trebuchet MS" panose="020B0603020202020204" pitchFamily="34" charset="0"/>
            </a:rPr>
            <a:t>- Law 104/2023 </a:t>
          </a:r>
        </a:p>
        <a:p>
          <a:pPr algn="ctr"/>
          <a:r>
            <a:rPr lang="en-US" sz="1400" dirty="0" err="1">
              <a:latin typeface="Trebuchet MS" panose="020B0603020202020204" pitchFamily="34" charset="0"/>
            </a:rPr>
            <a:t>Realisation</a:t>
          </a:r>
          <a:r>
            <a:rPr lang="en-US" sz="1400" dirty="0">
              <a:latin typeface="Trebuchet MS" panose="020B0603020202020204" pitchFamily="34" charset="0"/>
            </a:rPr>
            <a:t> of large investment </a:t>
          </a:r>
          <a:r>
            <a:rPr lang="en-US" sz="1400" dirty="0" err="1">
              <a:latin typeface="Trebuchet MS" panose="020B0603020202020204" pitchFamily="34" charset="0"/>
            </a:rPr>
            <a:t>programmes</a:t>
          </a:r>
          <a:r>
            <a:rPr lang="en-US" sz="1400" dirty="0">
              <a:latin typeface="Trebuchet MS" panose="020B0603020202020204" pitchFamily="34" charset="0"/>
            </a:rPr>
            <a:t>, both domestic and foreign, of national strategic interest</a:t>
          </a:r>
          <a:endParaRPr lang="it-IT" sz="1400" dirty="0">
            <a:latin typeface="Trebuchet MS" panose="020B0603020202020204" pitchFamily="34" charset="0"/>
          </a:endParaRPr>
        </a:p>
      </dgm:t>
    </dgm:pt>
    <dgm:pt modelId="{F1035E7D-E480-45B8-B5AF-6C5128246960}" type="parTrans" cxnId="{3730170B-C67C-4B44-8586-7D0EFDB21EF3}">
      <dgm:prSet/>
      <dgm:spPr/>
      <dgm:t>
        <a:bodyPr/>
        <a:lstStyle/>
        <a:p>
          <a:endParaRPr lang="it-IT">
            <a:latin typeface="Trebuchet MS" panose="020B0603020202020204" pitchFamily="34" charset="0"/>
          </a:endParaRPr>
        </a:p>
      </dgm:t>
    </dgm:pt>
    <dgm:pt modelId="{D6BE2770-462F-46E6-B514-88ED7E48EA74}" type="sibTrans" cxnId="{3730170B-C67C-4B44-8586-7D0EFDB21EF3}">
      <dgm:prSet/>
      <dgm:spPr/>
      <dgm:t>
        <a:bodyPr/>
        <a:lstStyle/>
        <a:p>
          <a:endParaRPr lang="it-IT">
            <a:latin typeface="Trebuchet MS" panose="020B0603020202020204" pitchFamily="34" charset="0"/>
          </a:endParaRPr>
        </a:p>
      </dgm:t>
    </dgm:pt>
    <dgm:pt modelId="{21CEFF59-289E-4B8E-A64C-FDE65BAAA4EF}">
      <dgm:prSet phldrT="[Testo]" custT="1"/>
      <dgm:spPr/>
      <dgm:t>
        <a:bodyPr/>
        <a:lstStyle/>
        <a:p>
          <a:pPr algn="ctr"/>
          <a:r>
            <a:rPr lang="it-IT" sz="1600" b="1" dirty="0" err="1">
              <a:solidFill>
                <a:prstClr val="white"/>
              </a:solidFill>
              <a:latin typeface="Trebuchet MS" panose="020B0603020202020204" pitchFamily="34" charset="0"/>
              <a:ea typeface="+mn-ea"/>
              <a:cs typeface="+mn-cs"/>
            </a:rPr>
            <a:t>Article</a:t>
          </a:r>
          <a:r>
            <a:rPr lang="it-IT" sz="1600" b="1" dirty="0">
              <a:solidFill>
                <a:prstClr val="white"/>
              </a:solidFill>
              <a:latin typeface="Trebuchet MS" panose="020B0603020202020204" pitchFamily="34" charset="0"/>
              <a:ea typeface="+mn-ea"/>
              <a:cs typeface="+mn-cs"/>
            </a:rPr>
            <a:t> 5 </a:t>
          </a:r>
          <a:r>
            <a:rPr lang="it-IT" sz="1600" b="1" dirty="0" err="1">
              <a:solidFill>
                <a:prstClr val="white"/>
              </a:solidFill>
              <a:latin typeface="Trebuchet MS" panose="020B0603020202020204" pitchFamily="34" charset="0"/>
              <a:ea typeface="+mn-ea"/>
              <a:cs typeface="+mn-cs"/>
            </a:rPr>
            <a:t>Decree-Law</a:t>
          </a:r>
          <a:r>
            <a:rPr lang="it-IT" sz="1600" b="1" dirty="0">
              <a:solidFill>
                <a:prstClr val="white"/>
              </a:solidFill>
              <a:latin typeface="Trebuchet MS" panose="020B0603020202020204" pitchFamily="34" charset="0"/>
              <a:ea typeface="+mn-ea"/>
              <a:cs typeface="+mn-cs"/>
            </a:rPr>
            <a:t> 84/2024 </a:t>
          </a:r>
        </a:p>
        <a:p>
          <a:pPr algn="ctr"/>
          <a:r>
            <a:rPr lang="it-IT" sz="1400" dirty="0" err="1">
              <a:solidFill>
                <a:prstClr val="white"/>
              </a:solidFill>
              <a:latin typeface="Trebuchet MS" panose="020B0603020202020204" pitchFamily="34" charset="0"/>
              <a:ea typeface="+mn-ea"/>
              <a:cs typeface="+mn-cs"/>
            </a:rPr>
            <a:t>Urgent</a:t>
          </a:r>
          <a:r>
            <a:rPr lang="it-IT" sz="1400" dirty="0">
              <a:solidFill>
                <a:prstClr val="white"/>
              </a:solidFill>
              <a:latin typeface="Trebuchet MS" panose="020B0603020202020204" pitchFamily="34" charset="0"/>
              <a:ea typeface="+mn-ea"/>
              <a:cs typeface="+mn-cs"/>
            </a:rPr>
            <a:t> </a:t>
          </a:r>
          <a:r>
            <a:rPr lang="it-IT" sz="1400" dirty="0" err="1">
              <a:solidFill>
                <a:prstClr val="white"/>
              </a:solidFill>
              <a:latin typeface="Trebuchet MS" panose="020B0603020202020204" pitchFamily="34" charset="0"/>
              <a:ea typeface="+mn-ea"/>
              <a:cs typeface="+mn-cs"/>
            </a:rPr>
            <a:t>Provisions</a:t>
          </a:r>
          <a:r>
            <a:rPr lang="it-IT" sz="1400" dirty="0">
              <a:solidFill>
                <a:prstClr val="white"/>
              </a:solidFill>
              <a:latin typeface="Trebuchet MS" panose="020B0603020202020204" pitchFamily="34" charset="0"/>
              <a:ea typeface="+mn-ea"/>
              <a:cs typeface="+mn-cs"/>
            </a:rPr>
            <a:t> on Critical </a:t>
          </a:r>
          <a:r>
            <a:rPr lang="it-IT" sz="1400" dirty="0" err="1">
              <a:solidFill>
                <a:prstClr val="white"/>
              </a:solidFill>
              <a:latin typeface="Trebuchet MS" panose="020B0603020202020204" pitchFamily="34" charset="0"/>
              <a:ea typeface="+mn-ea"/>
              <a:cs typeface="+mn-cs"/>
            </a:rPr>
            <a:t>Raw</a:t>
          </a:r>
          <a:r>
            <a:rPr lang="it-IT" sz="1400" dirty="0">
              <a:solidFill>
                <a:prstClr val="white"/>
              </a:solidFill>
              <a:latin typeface="Trebuchet MS" panose="020B0603020202020204" pitchFamily="34" charset="0"/>
              <a:ea typeface="+mn-ea"/>
              <a:cs typeface="+mn-cs"/>
            </a:rPr>
            <a:t> </a:t>
          </a:r>
          <a:r>
            <a:rPr lang="it-IT" sz="1400" dirty="0" err="1">
              <a:solidFill>
                <a:prstClr val="white"/>
              </a:solidFill>
              <a:latin typeface="Trebuchet MS" panose="020B0603020202020204" pitchFamily="34" charset="0"/>
              <a:ea typeface="+mn-ea"/>
              <a:cs typeface="+mn-cs"/>
            </a:rPr>
            <a:t>Materials</a:t>
          </a:r>
          <a:r>
            <a:rPr lang="it-IT" sz="1400" dirty="0">
              <a:solidFill>
                <a:prstClr val="white"/>
              </a:solidFill>
              <a:latin typeface="Trebuchet MS" panose="020B0603020202020204" pitchFamily="34" charset="0"/>
              <a:ea typeface="+mn-ea"/>
              <a:cs typeface="+mn-cs"/>
            </a:rPr>
            <a:t> of Strategic </a:t>
          </a:r>
          <a:r>
            <a:rPr lang="it-IT" sz="1400" dirty="0" err="1">
              <a:solidFill>
                <a:prstClr val="white"/>
              </a:solidFill>
              <a:latin typeface="Trebuchet MS" panose="020B0603020202020204" pitchFamily="34" charset="0"/>
              <a:ea typeface="+mn-ea"/>
              <a:cs typeface="+mn-cs"/>
            </a:rPr>
            <a:t>Interest</a:t>
          </a:r>
          <a:endParaRPr lang="it-IT" sz="1400" dirty="0">
            <a:latin typeface="Trebuchet MS" panose="020B0603020202020204" pitchFamily="34" charset="0"/>
          </a:endParaRPr>
        </a:p>
      </dgm:t>
    </dgm:pt>
    <dgm:pt modelId="{A2559A16-05C3-4291-933F-93F91C099F46}" type="parTrans" cxnId="{F9D18A18-B982-4466-A38E-355E33E4B632}">
      <dgm:prSet/>
      <dgm:spPr/>
      <dgm:t>
        <a:bodyPr/>
        <a:lstStyle/>
        <a:p>
          <a:endParaRPr lang="it-IT">
            <a:latin typeface="Trebuchet MS" panose="020B0603020202020204" pitchFamily="34" charset="0"/>
          </a:endParaRPr>
        </a:p>
      </dgm:t>
    </dgm:pt>
    <dgm:pt modelId="{1D51B9DD-EF7C-430D-8E71-8FF7BAF23F8A}" type="sibTrans" cxnId="{F9D18A18-B982-4466-A38E-355E33E4B632}">
      <dgm:prSet/>
      <dgm:spPr/>
      <dgm:t>
        <a:bodyPr/>
        <a:lstStyle/>
        <a:p>
          <a:endParaRPr lang="it-IT">
            <a:latin typeface="Trebuchet MS" panose="020B0603020202020204" pitchFamily="34" charset="0"/>
          </a:endParaRPr>
        </a:p>
      </dgm:t>
    </dgm:pt>
    <dgm:pt modelId="{A1EEA209-6661-4268-8C95-88839FF910A4}">
      <dgm:prSet custT="1"/>
      <dgm:spPr/>
      <dgm:t>
        <a:bodyPr/>
        <a:lstStyle/>
        <a:p>
          <a:pPr marL="0" lvl="0" algn="ctr" defTabSz="933450">
            <a:lnSpc>
              <a:spcPct val="90000"/>
            </a:lnSpc>
            <a:spcBef>
              <a:spcPct val="0"/>
            </a:spcBef>
            <a:spcAft>
              <a:spcPct val="35000"/>
            </a:spcAft>
            <a:buNone/>
          </a:pPr>
          <a:r>
            <a:rPr lang="it-IT" sz="1600" b="1" kern="1200" dirty="0" err="1">
              <a:latin typeface="Trebuchet MS" panose="020B0603020202020204" pitchFamily="34" charset="0"/>
            </a:rPr>
            <a:t>Article</a:t>
          </a:r>
          <a:r>
            <a:rPr lang="it-IT" sz="1600" b="1" kern="1200" dirty="0">
              <a:latin typeface="Trebuchet MS" panose="020B0603020202020204" pitchFamily="34" charset="0"/>
            </a:rPr>
            <a:t> 15 </a:t>
          </a:r>
          <a:r>
            <a:rPr lang="it-IT" sz="1600" b="1" kern="1200" dirty="0" err="1">
              <a:latin typeface="Trebuchet MS" panose="020B0603020202020204" pitchFamily="34" charset="0"/>
            </a:rPr>
            <a:t>Law</a:t>
          </a:r>
          <a:r>
            <a:rPr lang="it-IT" sz="1600" b="1" kern="1200" dirty="0">
              <a:latin typeface="Trebuchet MS" panose="020B0603020202020204" pitchFamily="34" charset="0"/>
            </a:rPr>
            <a:t> 206/2023</a:t>
          </a:r>
        </a:p>
        <a:p>
          <a:pPr marL="0" lvl="0" algn="ctr" defTabSz="933450">
            <a:lnSpc>
              <a:spcPct val="90000"/>
            </a:lnSpc>
            <a:spcBef>
              <a:spcPct val="0"/>
            </a:spcBef>
            <a:spcAft>
              <a:spcPct val="35000"/>
            </a:spcAft>
            <a:buNone/>
          </a:pPr>
          <a:r>
            <a:rPr lang="it-IT" sz="1600" kern="1200" dirty="0" err="1">
              <a:latin typeface="Trebuchet MS" panose="020B0603020202020204" pitchFamily="34" charset="0"/>
            </a:rPr>
            <a:t>Provisions</a:t>
          </a:r>
          <a:r>
            <a:rPr lang="it-IT" sz="1600" kern="1200" dirty="0">
              <a:latin typeface="Trebuchet MS" panose="020B0603020202020204" pitchFamily="34" charset="0"/>
            </a:rPr>
            <a:t> for the Procurement of Critical </a:t>
          </a:r>
          <a:r>
            <a:rPr lang="it-IT" sz="1600" kern="1200" dirty="0" err="1">
              <a:latin typeface="Trebuchet MS" panose="020B0603020202020204" pitchFamily="34" charset="0"/>
            </a:rPr>
            <a:t>Raw</a:t>
          </a:r>
          <a:r>
            <a:rPr lang="it-IT" sz="1600" kern="1200" dirty="0">
              <a:latin typeface="Trebuchet MS" panose="020B0603020202020204" pitchFamily="34" charset="0"/>
            </a:rPr>
            <a:t> </a:t>
          </a:r>
          <a:r>
            <a:rPr lang="it-IT" sz="1600" kern="1200" dirty="0" err="1">
              <a:latin typeface="Trebuchet MS" panose="020B0603020202020204" pitchFamily="34" charset="0"/>
            </a:rPr>
            <a:t>Materials</a:t>
          </a:r>
          <a:r>
            <a:rPr lang="it-IT" sz="1600" kern="1200" dirty="0">
              <a:latin typeface="Trebuchet MS" panose="020B0603020202020204" pitchFamily="34" charset="0"/>
            </a:rPr>
            <a:t> for the </a:t>
          </a:r>
          <a:r>
            <a:rPr lang="it-IT" sz="1600" kern="1200" dirty="0" err="1">
              <a:latin typeface="Trebuchet MS" panose="020B0603020202020204" pitchFamily="34" charset="0"/>
            </a:rPr>
            <a:t>Ceramic</a:t>
          </a:r>
          <a:r>
            <a:rPr lang="it-IT" sz="1600" kern="1200" dirty="0">
              <a:latin typeface="Trebuchet MS" panose="020B0603020202020204" pitchFamily="34" charset="0"/>
            </a:rPr>
            <a:t> Industry</a:t>
          </a:r>
          <a:endParaRPr lang="it-IT" sz="1600" kern="1200" dirty="0">
            <a:solidFill>
              <a:prstClr val="white"/>
            </a:solidFill>
            <a:latin typeface="Trebuchet MS" panose="020B0603020202020204" pitchFamily="34" charset="0"/>
            <a:ea typeface="+mn-ea"/>
            <a:cs typeface="+mn-cs"/>
          </a:endParaRPr>
        </a:p>
      </dgm:t>
    </dgm:pt>
    <dgm:pt modelId="{28D676BE-6848-4E3F-9B7A-A2B5E875A084}" type="parTrans" cxnId="{14DC14D8-7601-42BF-9D21-7BF51C7F4F01}">
      <dgm:prSet/>
      <dgm:spPr/>
      <dgm:t>
        <a:bodyPr/>
        <a:lstStyle/>
        <a:p>
          <a:endParaRPr lang="it-IT">
            <a:latin typeface="Trebuchet MS" panose="020B0603020202020204" pitchFamily="34" charset="0"/>
          </a:endParaRPr>
        </a:p>
      </dgm:t>
    </dgm:pt>
    <dgm:pt modelId="{6266EF1F-8D28-4F7B-9366-F23BF30F9758}" type="sibTrans" cxnId="{14DC14D8-7601-42BF-9D21-7BF51C7F4F01}">
      <dgm:prSet/>
      <dgm:spPr/>
      <dgm:t>
        <a:bodyPr/>
        <a:lstStyle/>
        <a:p>
          <a:endParaRPr lang="it-IT">
            <a:latin typeface="Trebuchet MS" panose="020B0603020202020204" pitchFamily="34" charset="0"/>
          </a:endParaRPr>
        </a:p>
      </dgm:t>
    </dgm:pt>
    <dgm:pt modelId="{D8870D0F-5726-40C2-A50B-19F344E48A55}">
      <dgm:prSet custT="1"/>
      <dgm:spPr/>
      <dgm:t>
        <a:bodyPr/>
        <a:lstStyle/>
        <a:p>
          <a:pPr algn="ctr"/>
          <a:r>
            <a:rPr lang="it-IT" sz="1600" b="1" dirty="0">
              <a:latin typeface="Trebuchet MS" panose="020B0603020202020204" pitchFamily="34" charset="0"/>
            </a:rPr>
            <a:t>Article 30 </a:t>
          </a:r>
          <a:r>
            <a:rPr lang="it-IT" sz="1600" b="1" dirty="0" err="1">
              <a:latin typeface="Trebuchet MS" panose="020B0603020202020204" pitchFamily="34" charset="0"/>
            </a:rPr>
            <a:t>Decree</a:t>
          </a:r>
          <a:r>
            <a:rPr lang="it-IT" sz="1600" b="1" dirty="0">
              <a:latin typeface="Trebuchet MS" panose="020B0603020202020204" pitchFamily="34" charset="0"/>
            </a:rPr>
            <a:t>-Law 50/2022</a:t>
          </a:r>
        </a:p>
        <a:p>
          <a:pPr algn="ctr"/>
          <a:r>
            <a:rPr lang="it-IT" sz="1400" dirty="0" err="1">
              <a:latin typeface="Trebuchet MS" panose="020B0603020202020204" pitchFamily="34" charset="0"/>
            </a:rPr>
            <a:t>Procedural</a:t>
          </a:r>
          <a:r>
            <a:rPr lang="it-IT" sz="1400" dirty="0">
              <a:latin typeface="Trebuchet MS" panose="020B0603020202020204" pitchFamily="34" charset="0"/>
            </a:rPr>
            <a:t> </a:t>
          </a:r>
          <a:r>
            <a:rPr lang="it-IT" sz="1400" dirty="0" err="1">
              <a:latin typeface="Trebuchet MS" panose="020B0603020202020204" pitchFamily="34" charset="0"/>
            </a:rPr>
            <a:t>Simplification</a:t>
          </a:r>
          <a:r>
            <a:rPr lang="it-IT" sz="1400" dirty="0">
              <a:latin typeface="Trebuchet MS" panose="020B0603020202020204" pitchFamily="34" charset="0"/>
            </a:rPr>
            <a:t> Measures for Investments and Post Investment Support Services</a:t>
          </a:r>
        </a:p>
      </dgm:t>
    </dgm:pt>
    <dgm:pt modelId="{7831586C-80C0-4040-A22A-422AB38E0386}" type="parTrans" cxnId="{8A502201-4C77-4EC5-8135-E0CED38EDCF0}">
      <dgm:prSet/>
      <dgm:spPr/>
      <dgm:t>
        <a:bodyPr/>
        <a:lstStyle/>
        <a:p>
          <a:endParaRPr lang="it-IT">
            <a:latin typeface="Trebuchet MS" panose="020B0603020202020204" pitchFamily="34" charset="0"/>
          </a:endParaRPr>
        </a:p>
      </dgm:t>
    </dgm:pt>
    <dgm:pt modelId="{CDFF5886-08C7-4624-ABC5-D94F4C66E635}" type="sibTrans" cxnId="{8A502201-4C77-4EC5-8135-E0CED38EDCF0}">
      <dgm:prSet/>
      <dgm:spPr/>
      <dgm:t>
        <a:bodyPr/>
        <a:lstStyle/>
        <a:p>
          <a:endParaRPr lang="it-IT">
            <a:latin typeface="Trebuchet MS" panose="020B0603020202020204" pitchFamily="34" charset="0"/>
          </a:endParaRPr>
        </a:p>
      </dgm:t>
    </dgm:pt>
    <dgm:pt modelId="{C444DFA3-2E43-417A-BEB8-AE1101192966}" type="pres">
      <dgm:prSet presAssocID="{3EE76880-453B-49A2-B8B6-81D7899EDE20}" presName="linear" presStyleCnt="0">
        <dgm:presLayoutVars>
          <dgm:dir/>
          <dgm:animLvl val="lvl"/>
          <dgm:resizeHandles val="exact"/>
        </dgm:presLayoutVars>
      </dgm:prSet>
      <dgm:spPr/>
    </dgm:pt>
    <dgm:pt modelId="{BCDEA5F7-8BE6-449F-A58B-C95E05EF1CB4}" type="pres">
      <dgm:prSet presAssocID="{D9193F34-FE5B-42E9-8632-45845010B8AC}" presName="parentLin" presStyleCnt="0"/>
      <dgm:spPr/>
    </dgm:pt>
    <dgm:pt modelId="{CB2523CF-5549-43D8-8EE8-A32D89D009CF}" type="pres">
      <dgm:prSet presAssocID="{D9193F34-FE5B-42E9-8632-45845010B8AC}" presName="parentLeftMargin" presStyleLbl="node1" presStyleIdx="0" presStyleCnt="4"/>
      <dgm:spPr/>
    </dgm:pt>
    <dgm:pt modelId="{6832C510-B1A7-4A0A-8546-8B8658B85024}" type="pres">
      <dgm:prSet presAssocID="{D9193F34-FE5B-42E9-8632-45845010B8AC}" presName="parentText" presStyleLbl="node1" presStyleIdx="0" presStyleCnt="4" custScaleX="137178" custScaleY="205684" custLinFactNeighborY="11931">
        <dgm:presLayoutVars>
          <dgm:chMax val="0"/>
          <dgm:bulletEnabled val="1"/>
        </dgm:presLayoutVars>
      </dgm:prSet>
      <dgm:spPr/>
    </dgm:pt>
    <dgm:pt modelId="{38CB5966-7B76-4855-B257-2F765D2DB137}" type="pres">
      <dgm:prSet presAssocID="{D9193F34-FE5B-42E9-8632-45845010B8AC}" presName="negativeSpace" presStyleCnt="0"/>
      <dgm:spPr/>
    </dgm:pt>
    <dgm:pt modelId="{5CDC2F77-1BD9-4E61-86BD-AFD13D898C14}" type="pres">
      <dgm:prSet presAssocID="{D9193F34-FE5B-42E9-8632-45845010B8AC}" presName="childText" presStyleLbl="conFgAcc1" presStyleIdx="0" presStyleCnt="4" custLinFactNeighborY="-33203">
        <dgm:presLayoutVars>
          <dgm:bulletEnabled val="1"/>
        </dgm:presLayoutVars>
      </dgm:prSet>
      <dgm:spPr/>
    </dgm:pt>
    <dgm:pt modelId="{B643B263-A611-4A2A-8D51-3BB418D34A8B}" type="pres">
      <dgm:prSet presAssocID="{D6BE2770-462F-46E6-B514-88ED7E48EA74}" presName="spaceBetweenRectangles" presStyleCnt="0"/>
      <dgm:spPr/>
    </dgm:pt>
    <dgm:pt modelId="{6A002012-8DD5-4EA8-9C99-EA86509E42F0}" type="pres">
      <dgm:prSet presAssocID="{D8870D0F-5726-40C2-A50B-19F344E48A55}" presName="parentLin" presStyleCnt="0"/>
      <dgm:spPr/>
    </dgm:pt>
    <dgm:pt modelId="{3A5EBCA4-B1BC-4B24-97CD-29DFBC3802D9}" type="pres">
      <dgm:prSet presAssocID="{D8870D0F-5726-40C2-A50B-19F344E48A55}" presName="parentLeftMargin" presStyleLbl="node1" presStyleIdx="0" presStyleCnt="4"/>
      <dgm:spPr/>
    </dgm:pt>
    <dgm:pt modelId="{95DF51F9-F64B-4A2E-8F98-816CD164EE60}" type="pres">
      <dgm:prSet presAssocID="{D8870D0F-5726-40C2-A50B-19F344E48A55}" presName="parentText" presStyleLbl="node1" presStyleIdx="1" presStyleCnt="4" custScaleX="143405" custScaleY="214560" custLinFactNeighborX="515" custLinFactNeighborY="-3636">
        <dgm:presLayoutVars>
          <dgm:chMax val="0"/>
          <dgm:bulletEnabled val="1"/>
        </dgm:presLayoutVars>
      </dgm:prSet>
      <dgm:spPr/>
    </dgm:pt>
    <dgm:pt modelId="{A9A3F8F3-9219-43B9-A14B-E415E7356AD8}" type="pres">
      <dgm:prSet presAssocID="{D8870D0F-5726-40C2-A50B-19F344E48A55}" presName="negativeSpace" presStyleCnt="0"/>
      <dgm:spPr/>
    </dgm:pt>
    <dgm:pt modelId="{D747F109-710A-4117-899C-3D10B0060045}" type="pres">
      <dgm:prSet presAssocID="{D8870D0F-5726-40C2-A50B-19F344E48A55}" presName="childText" presStyleLbl="conFgAcc1" presStyleIdx="1" presStyleCnt="4">
        <dgm:presLayoutVars>
          <dgm:bulletEnabled val="1"/>
        </dgm:presLayoutVars>
      </dgm:prSet>
      <dgm:spPr/>
    </dgm:pt>
    <dgm:pt modelId="{D8156687-9F46-4D9F-A5DE-E14073DD3BC3}" type="pres">
      <dgm:prSet presAssocID="{CDFF5886-08C7-4624-ABC5-D94F4C66E635}" presName="spaceBetweenRectangles" presStyleCnt="0"/>
      <dgm:spPr/>
    </dgm:pt>
    <dgm:pt modelId="{C4D24C60-C06E-4CAC-AD76-AF6D1A9553D0}" type="pres">
      <dgm:prSet presAssocID="{21CEFF59-289E-4B8E-A64C-FDE65BAAA4EF}" presName="parentLin" presStyleCnt="0"/>
      <dgm:spPr/>
    </dgm:pt>
    <dgm:pt modelId="{AC96535D-22DB-4B99-9908-4D5B25BEADF0}" type="pres">
      <dgm:prSet presAssocID="{21CEFF59-289E-4B8E-A64C-FDE65BAAA4EF}" presName="parentLeftMargin" presStyleLbl="node1" presStyleIdx="1" presStyleCnt="4"/>
      <dgm:spPr/>
    </dgm:pt>
    <dgm:pt modelId="{4986065C-FDFB-4EA4-88A1-F8E9A87423D3}" type="pres">
      <dgm:prSet presAssocID="{21CEFF59-289E-4B8E-A64C-FDE65BAAA4EF}" presName="parentText" presStyleLbl="node1" presStyleIdx="2" presStyleCnt="4" custScaleX="137204" custScaleY="204163" custLinFactNeighborY="-6073">
        <dgm:presLayoutVars>
          <dgm:chMax val="0"/>
          <dgm:bulletEnabled val="1"/>
        </dgm:presLayoutVars>
      </dgm:prSet>
      <dgm:spPr/>
    </dgm:pt>
    <dgm:pt modelId="{CFE2F07F-0CFE-4782-BFF6-A9168FFF03AE}" type="pres">
      <dgm:prSet presAssocID="{21CEFF59-289E-4B8E-A64C-FDE65BAAA4EF}" presName="negativeSpace" presStyleCnt="0"/>
      <dgm:spPr/>
    </dgm:pt>
    <dgm:pt modelId="{F1C5ADF0-B016-4A07-8F7B-73A0D3DA4FD8}" type="pres">
      <dgm:prSet presAssocID="{21CEFF59-289E-4B8E-A64C-FDE65BAAA4EF}" presName="childText" presStyleLbl="conFgAcc1" presStyleIdx="2" presStyleCnt="4" custLinFactNeighborY="-33203">
        <dgm:presLayoutVars>
          <dgm:bulletEnabled val="1"/>
        </dgm:presLayoutVars>
      </dgm:prSet>
      <dgm:spPr/>
    </dgm:pt>
    <dgm:pt modelId="{8E51BFD8-3B33-4E44-ADAD-F0FB0FD9D444}" type="pres">
      <dgm:prSet presAssocID="{1D51B9DD-EF7C-430D-8E71-8FF7BAF23F8A}" presName="spaceBetweenRectangles" presStyleCnt="0"/>
      <dgm:spPr/>
    </dgm:pt>
    <dgm:pt modelId="{F2F40D3F-7239-4877-B943-01A3EE3A62A5}" type="pres">
      <dgm:prSet presAssocID="{A1EEA209-6661-4268-8C95-88839FF910A4}" presName="parentLin" presStyleCnt="0"/>
      <dgm:spPr/>
    </dgm:pt>
    <dgm:pt modelId="{4D23C11D-C24B-46AD-A891-FF1DCFAEF993}" type="pres">
      <dgm:prSet presAssocID="{A1EEA209-6661-4268-8C95-88839FF910A4}" presName="parentLeftMargin" presStyleLbl="node1" presStyleIdx="2" presStyleCnt="4"/>
      <dgm:spPr/>
    </dgm:pt>
    <dgm:pt modelId="{3CA13444-09BE-4115-81DB-3761E65A9C5E}" type="pres">
      <dgm:prSet presAssocID="{A1EEA209-6661-4268-8C95-88839FF910A4}" presName="parentText" presStyleLbl="node1" presStyleIdx="3" presStyleCnt="4" custScaleX="136672" custScaleY="179982" custLinFactNeighborX="15393" custLinFactNeighborY="-7888">
        <dgm:presLayoutVars>
          <dgm:chMax val="0"/>
          <dgm:bulletEnabled val="1"/>
        </dgm:presLayoutVars>
      </dgm:prSet>
      <dgm:spPr/>
    </dgm:pt>
    <dgm:pt modelId="{A74554D0-7FC0-4DDD-A997-D3005767AB12}" type="pres">
      <dgm:prSet presAssocID="{A1EEA209-6661-4268-8C95-88839FF910A4}" presName="negativeSpace" presStyleCnt="0"/>
      <dgm:spPr/>
    </dgm:pt>
    <dgm:pt modelId="{5599D033-AB70-43DC-B6B0-0B614BB31693}" type="pres">
      <dgm:prSet presAssocID="{A1EEA209-6661-4268-8C95-88839FF910A4}" presName="childText" presStyleLbl="conFgAcc1" presStyleIdx="3" presStyleCnt="4" custLinFactNeighborY="-12148">
        <dgm:presLayoutVars>
          <dgm:bulletEnabled val="1"/>
        </dgm:presLayoutVars>
      </dgm:prSet>
      <dgm:spPr/>
    </dgm:pt>
  </dgm:ptLst>
  <dgm:cxnLst>
    <dgm:cxn modelId="{8A502201-4C77-4EC5-8135-E0CED38EDCF0}" srcId="{3EE76880-453B-49A2-B8B6-81D7899EDE20}" destId="{D8870D0F-5726-40C2-A50B-19F344E48A55}" srcOrd="1" destOrd="0" parTransId="{7831586C-80C0-4040-A22A-422AB38E0386}" sibTransId="{CDFF5886-08C7-4624-ABC5-D94F4C66E635}"/>
    <dgm:cxn modelId="{3730170B-C67C-4B44-8586-7D0EFDB21EF3}" srcId="{3EE76880-453B-49A2-B8B6-81D7899EDE20}" destId="{D9193F34-FE5B-42E9-8632-45845010B8AC}" srcOrd="0" destOrd="0" parTransId="{F1035E7D-E480-45B8-B5AF-6C5128246960}" sibTransId="{D6BE2770-462F-46E6-B514-88ED7E48EA74}"/>
    <dgm:cxn modelId="{4AA02D0E-1142-4503-8713-C87AB4630C21}" type="presOf" srcId="{D8870D0F-5726-40C2-A50B-19F344E48A55}" destId="{3A5EBCA4-B1BC-4B24-97CD-29DFBC3802D9}" srcOrd="0" destOrd="0" presId="urn:microsoft.com/office/officeart/2005/8/layout/list1"/>
    <dgm:cxn modelId="{BF5C9416-0ECB-4C2A-A86E-BC887D5F82D2}" type="presOf" srcId="{3EE76880-453B-49A2-B8B6-81D7899EDE20}" destId="{C444DFA3-2E43-417A-BEB8-AE1101192966}" srcOrd="0" destOrd="0" presId="urn:microsoft.com/office/officeart/2005/8/layout/list1"/>
    <dgm:cxn modelId="{F9D18A18-B982-4466-A38E-355E33E4B632}" srcId="{3EE76880-453B-49A2-B8B6-81D7899EDE20}" destId="{21CEFF59-289E-4B8E-A64C-FDE65BAAA4EF}" srcOrd="2" destOrd="0" parTransId="{A2559A16-05C3-4291-933F-93F91C099F46}" sibTransId="{1D51B9DD-EF7C-430D-8E71-8FF7BAF23F8A}"/>
    <dgm:cxn modelId="{5112D425-05D9-4B6A-865F-05E03B7B3E67}" type="presOf" srcId="{A1EEA209-6661-4268-8C95-88839FF910A4}" destId="{4D23C11D-C24B-46AD-A891-FF1DCFAEF993}" srcOrd="0" destOrd="0" presId="urn:microsoft.com/office/officeart/2005/8/layout/list1"/>
    <dgm:cxn modelId="{09B45528-D81B-4323-8F30-FE394A03CA01}" type="presOf" srcId="{D9193F34-FE5B-42E9-8632-45845010B8AC}" destId="{6832C510-B1A7-4A0A-8546-8B8658B85024}" srcOrd="1" destOrd="0" presId="urn:microsoft.com/office/officeart/2005/8/layout/list1"/>
    <dgm:cxn modelId="{5437A53B-9C79-4212-A739-3A6EF081FEFE}" type="presOf" srcId="{21CEFF59-289E-4B8E-A64C-FDE65BAAA4EF}" destId="{AC96535D-22DB-4B99-9908-4D5B25BEADF0}" srcOrd="0" destOrd="0" presId="urn:microsoft.com/office/officeart/2005/8/layout/list1"/>
    <dgm:cxn modelId="{9CA13562-ED2D-4395-92ED-FF47EE77BFDC}" type="presOf" srcId="{D9193F34-FE5B-42E9-8632-45845010B8AC}" destId="{CB2523CF-5549-43D8-8EE8-A32D89D009CF}" srcOrd="0" destOrd="0" presId="urn:microsoft.com/office/officeart/2005/8/layout/list1"/>
    <dgm:cxn modelId="{CA5000A0-6C22-4605-832E-72A1EAEAE945}" type="presOf" srcId="{21CEFF59-289E-4B8E-A64C-FDE65BAAA4EF}" destId="{4986065C-FDFB-4EA4-88A1-F8E9A87423D3}" srcOrd="1" destOrd="0" presId="urn:microsoft.com/office/officeart/2005/8/layout/list1"/>
    <dgm:cxn modelId="{48CB13A1-4356-4BA0-AF56-CACE0B7E957A}" type="presOf" srcId="{A1EEA209-6661-4268-8C95-88839FF910A4}" destId="{3CA13444-09BE-4115-81DB-3761E65A9C5E}" srcOrd="1" destOrd="0" presId="urn:microsoft.com/office/officeart/2005/8/layout/list1"/>
    <dgm:cxn modelId="{8B19BEB5-EDBF-49C5-BD7E-FC6ADB370A6C}" type="presOf" srcId="{D8870D0F-5726-40C2-A50B-19F344E48A55}" destId="{95DF51F9-F64B-4A2E-8F98-816CD164EE60}" srcOrd="1" destOrd="0" presId="urn:microsoft.com/office/officeart/2005/8/layout/list1"/>
    <dgm:cxn modelId="{14DC14D8-7601-42BF-9D21-7BF51C7F4F01}" srcId="{3EE76880-453B-49A2-B8B6-81D7899EDE20}" destId="{A1EEA209-6661-4268-8C95-88839FF910A4}" srcOrd="3" destOrd="0" parTransId="{28D676BE-6848-4E3F-9B7A-A2B5E875A084}" sibTransId="{6266EF1F-8D28-4F7B-9366-F23BF30F9758}"/>
    <dgm:cxn modelId="{468E3E13-A5E1-44AD-92DD-5B3A5F581FBC}" type="presParOf" srcId="{C444DFA3-2E43-417A-BEB8-AE1101192966}" destId="{BCDEA5F7-8BE6-449F-A58B-C95E05EF1CB4}" srcOrd="0" destOrd="0" presId="urn:microsoft.com/office/officeart/2005/8/layout/list1"/>
    <dgm:cxn modelId="{86F054AC-5294-4680-89C0-1775F01161D6}" type="presParOf" srcId="{BCDEA5F7-8BE6-449F-A58B-C95E05EF1CB4}" destId="{CB2523CF-5549-43D8-8EE8-A32D89D009CF}" srcOrd="0" destOrd="0" presId="urn:microsoft.com/office/officeart/2005/8/layout/list1"/>
    <dgm:cxn modelId="{B9B0C1C9-1867-482D-8386-A20241A7912D}" type="presParOf" srcId="{BCDEA5F7-8BE6-449F-A58B-C95E05EF1CB4}" destId="{6832C510-B1A7-4A0A-8546-8B8658B85024}" srcOrd="1" destOrd="0" presId="urn:microsoft.com/office/officeart/2005/8/layout/list1"/>
    <dgm:cxn modelId="{D2352AF4-4344-4117-AB38-A21F03B2EA98}" type="presParOf" srcId="{C444DFA3-2E43-417A-BEB8-AE1101192966}" destId="{38CB5966-7B76-4855-B257-2F765D2DB137}" srcOrd="1" destOrd="0" presId="urn:microsoft.com/office/officeart/2005/8/layout/list1"/>
    <dgm:cxn modelId="{A13421FE-1EA1-426B-8C5D-F7B1801F5E7D}" type="presParOf" srcId="{C444DFA3-2E43-417A-BEB8-AE1101192966}" destId="{5CDC2F77-1BD9-4E61-86BD-AFD13D898C14}" srcOrd="2" destOrd="0" presId="urn:microsoft.com/office/officeart/2005/8/layout/list1"/>
    <dgm:cxn modelId="{034AB9AC-6628-477E-B19A-6A393EDE0C2F}" type="presParOf" srcId="{C444DFA3-2E43-417A-BEB8-AE1101192966}" destId="{B643B263-A611-4A2A-8D51-3BB418D34A8B}" srcOrd="3" destOrd="0" presId="urn:microsoft.com/office/officeart/2005/8/layout/list1"/>
    <dgm:cxn modelId="{FD8978B5-7300-4B6A-8045-B452C2CD5B90}" type="presParOf" srcId="{C444DFA3-2E43-417A-BEB8-AE1101192966}" destId="{6A002012-8DD5-4EA8-9C99-EA86509E42F0}" srcOrd="4" destOrd="0" presId="urn:microsoft.com/office/officeart/2005/8/layout/list1"/>
    <dgm:cxn modelId="{A65CC5B1-5BA5-411E-A2F9-2D5FC1558F27}" type="presParOf" srcId="{6A002012-8DD5-4EA8-9C99-EA86509E42F0}" destId="{3A5EBCA4-B1BC-4B24-97CD-29DFBC3802D9}" srcOrd="0" destOrd="0" presId="urn:microsoft.com/office/officeart/2005/8/layout/list1"/>
    <dgm:cxn modelId="{2EB0AAA0-17FA-49E9-9034-CC13C4C4F604}" type="presParOf" srcId="{6A002012-8DD5-4EA8-9C99-EA86509E42F0}" destId="{95DF51F9-F64B-4A2E-8F98-816CD164EE60}" srcOrd="1" destOrd="0" presId="urn:microsoft.com/office/officeart/2005/8/layout/list1"/>
    <dgm:cxn modelId="{4A727E48-832D-4ECE-BEBF-744462B0EB23}" type="presParOf" srcId="{C444DFA3-2E43-417A-BEB8-AE1101192966}" destId="{A9A3F8F3-9219-43B9-A14B-E415E7356AD8}" srcOrd="5" destOrd="0" presId="urn:microsoft.com/office/officeart/2005/8/layout/list1"/>
    <dgm:cxn modelId="{FF46EFE9-2B8E-4B25-ACA4-53570D7AA86A}" type="presParOf" srcId="{C444DFA3-2E43-417A-BEB8-AE1101192966}" destId="{D747F109-710A-4117-899C-3D10B0060045}" srcOrd="6" destOrd="0" presId="urn:microsoft.com/office/officeart/2005/8/layout/list1"/>
    <dgm:cxn modelId="{AD54402A-3758-4C0B-AE7A-FF02A13DF3A5}" type="presParOf" srcId="{C444DFA3-2E43-417A-BEB8-AE1101192966}" destId="{D8156687-9F46-4D9F-A5DE-E14073DD3BC3}" srcOrd="7" destOrd="0" presId="urn:microsoft.com/office/officeart/2005/8/layout/list1"/>
    <dgm:cxn modelId="{AA33D1CD-BB7B-47F1-87A0-6B0D71690DEB}" type="presParOf" srcId="{C444DFA3-2E43-417A-BEB8-AE1101192966}" destId="{C4D24C60-C06E-4CAC-AD76-AF6D1A9553D0}" srcOrd="8" destOrd="0" presId="urn:microsoft.com/office/officeart/2005/8/layout/list1"/>
    <dgm:cxn modelId="{8A91441D-BDCE-4AB1-8F1F-A13FC422F952}" type="presParOf" srcId="{C4D24C60-C06E-4CAC-AD76-AF6D1A9553D0}" destId="{AC96535D-22DB-4B99-9908-4D5B25BEADF0}" srcOrd="0" destOrd="0" presId="urn:microsoft.com/office/officeart/2005/8/layout/list1"/>
    <dgm:cxn modelId="{D175B6DB-B98E-424D-B127-7DFB535805D3}" type="presParOf" srcId="{C4D24C60-C06E-4CAC-AD76-AF6D1A9553D0}" destId="{4986065C-FDFB-4EA4-88A1-F8E9A87423D3}" srcOrd="1" destOrd="0" presId="urn:microsoft.com/office/officeart/2005/8/layout/list1"/>
    <dgm:cxn modelId="{826AF764-9367-4E3B-8469-716E217C5DC7}" type="presParOf" srcId="{C444DFA3-2E43-417A-BEB8-AE1101192966}" destId="{CFE2F07F-0CFE-4782-BFF6-A9168FFF03AE}" srcOrd="9" destOrd="0" presId="urn:microsoft.com/office/officeart/2005/8/layout/list1"/>
    <dgm:cxn modelId="{B4D4D053-D3E3-4C93-9097-D41DE353B546}" type="presParOf" srcId="{C444DFA3-2E43-417A-BEB8-AE1101192966}" destId="{F1C5ADF0-B016-4A07-8F7B-73A0D3DA4FD8}" srcOrd="10" destOrd="0" presId="urn:microsoft.com/office/officeart/2005/8/layout/list1"/>
    <dgm:cxn modelId="{D4CF3436-6679-43F5-96E4-5996F27BE26D}" type="presParOf" srcId="{C444DFA3-2E43-417A-BEB8-AE1101192966}" destId="{8E51BFD8-3B33-4E44-ADAD-F0FB0FD9D444}" srcOrd="11" destOrd="0" presId="urn:microsoft.com/office/officeart/2005/8/layout/list1"/>
    <dgm:cxn modelId="{0FA72E1D-2406-462B-A547-27BBDB738091}" type="presParOf" srcId="{C444DFA3-2E43-417A-BEB8-AE1101192966}" destId="{F2F40D3F-7239-4877-B943-01A3EE3A62A5}" srcOrd="12" destOrd="0" presId="urn:microsoft.com/office/officeart/2005/8/layout/list1"/>
    <dgm:cxn modelId="{35843984-EE6C-4C3F-8DD8-6A3AA2D96933}" type="presParOf" srcId="{F2F40D3F-7239-4877-B943-01A3EE3A62A5}" destId="{4D23C11D-C24B-46AD-A891-FF1DCFAEF993}" srcOrd="0" destOrd="0" presId="urn:microsoft.com/office/officeart/2005/8/layout/list1"/>
    <dgm:cxn modelId="{9EFD2435-56DF-4099-9623-B0FEFE980CAA}" type="presParOf" srcId="{F2F40D3F-7239-4877-B943-01A3EE3A62A5}" destId="{3CA13444-09BE-4115-81DB-3761E65A9C5E}" srcOrd="1" destOrd="0" presId="urn:microsoft.com/office/officeart/2005/8/layout/list1"/>
    <dgm:cxn modelId="{E9AF673E-B5B6-4207-9377-D7DC39026BD0}" type="presParOf" srcId="{C444DFA3-2E43-417A-BEB8-AE1101192966}" destId="{A74554D0-7FC0-4DDD-A997-D3005767AB12}" srcOrd="13" destOrd="0" presId="urn:microsoft.com/office/officeart/2005/8/layout/list1"/>
    <dgm:cxn modelId="{55A157F1-1B28-4DCB-BC7F-A8793446495E}" type="presParOf" srcId="{C444DFA3-2E43-417A-BEB8-AE1101192966}" destId="{5599D033-AB70-43DC-B6B0-0B614BB31693}"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DF4A4C9-757B-4216-BC65-5E1269F24732}"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it-IT"/>
        </a:p>
      </dgm:t>
    </dgm:pt>
    <dgm:pt modelId="{9DBE3B41-AE96-4750-AF71-88560BC983C7}">
      <dgm:prSet phldrT="[Testo]"/>
      <dgm:spPr/>
      <dgm:t>
        <a:bodyPr/>
        <a:lstStyle/>
        <a:p>
          <a:pPr marL="0" marR="0" lvl="0" indent="0" defTabSz="2000250" eaLnBrk="1" fontAlgn="auto" latinLnBrk="0" hangingPunct="1">
            <a:lnSpc>
              <a:spcPct val="90000"/>
            </a:lnSpc>
            <a:spcBef>
              <a:spcPct val="0"/>
            </a:spcBef>
            <a:spcAft>
              <a:spcPct val="35000"/>
            </a:spcAft>
            <a:buClrTx/>
            <a:buSzTx/>
            <a:buFontTx/>
            <a:buNone/>
            <a:tabLst/>
            <a:defRPr/>
          </a:pPr>
          <a:r>
            <a:rPr lang="en-US" b="1">
              <a:solidFill>
                <a:schemeClr val="bg1"/>
              </a:solidFill>
            </a:rPr>
            <a:t>i.e. investments with a value of more than €25 million and a significant impact on employment</a:t>
          </a:r>
          <a:endParaRPr lang="it-IT"/>
        </a:p>
      </dgm:t>
    </dgm:pt>
    <dgm:pt modelId="{0A8BFFA1-03B1-49C6-B36D-C0E655616175}" type="parTrans" cxnId="{69ED92B3-EEE0-439E-B020-E702302025D5}">
      <dgm:prSet/>
      <dgm:spPr/>
      <dgm:t>
        <a:bodyPr/>
        <a:lstStyle/>
        <a:p>
          <a:endParaRPr lang="it-IT"/>
        </a:p>
      </dgm:t>
    </dgm:pt>
    <dgm:pt modelId="{4CBFF2EF-FA81-4E97-8E76-2A91F8ECA107}" type="sibTrans" cxnId="{69ED92B3-EEE0-439E-B020-E702302025D5}">
      <dgm:prSet/>
      <dgm:spPr/>
      <dgm:t>
        <a:bodyPr/>
        <a:lstStyle/>
        <a:p>
          <a:endParaRPr lang="it-IT"/>
        </a:p>
      </dgm:t>
    </dgm:pt>
    <dgm:pt modelId="{81B37B4D-57DD-46C0-9A6F-219C82C63C10}">
      <dgm:prSet phldrT="[Testo]"/>
      <dgm:spPr/>
      <dgm:t>
        <a:bodyPr/>
        <a:lstStyle/>
        <a:p>
          <a:pPr algn="ctr">
            <a:buNone/>
          </a:pPr>
          <a:r>
            <a:rPr lang="en-US" b="1" i="0"/>
            <a:t>If a competent authority fails to issue or delays the issuance of an act necessary to carry out the investment...</a:t>
          </a:r>
          <a:endParaRPr lang="it-IT" b="1">
            <a:solidFill>
              <a:schemeClr val="tx1"/>
            </a:solidFill>
          </a:endParaRPr>
        </a:p>
      </dgm:t>
    </dgm:pt>
    <dgm:pt modelId="{83BD25E2-90B6-472A-8BE6-870289C6D851}" type="parTrans" cxnId="{8F950CAD-0176-4FE0-A6B0-36783EB35D54}">
      <dgm:prSet/>
      <dgm:spPr/>
      <dgm:t>
        <a:bodyPr/>
        <a:lstStyle/>
        <a:p>
          <a:endParaRPr lang="it-IT"/>
        </a:p>
      </dgm:t>
    </dgm:pt>
    <dgm:pt modelId="{42AFCE6D-C25E-4545-94C9-2C7B7BD1260B}" type="sibTrans" cxnId="{8F950CAD-0176-4FE0-A6B0-36783EB35D54}">
      <dgm:prSet/>
      <dgm:spPr/>
      <dgm:t>
        <a:bodyPr/>
        <a:lstStyle/>
        <a:p>
          <a:endParaRPr lang="it-IT"/>
        </a:p>
      </dgm:t>
    </dgm:pt>
    <dgm:pt modelId="{FEEAE5DA-C287-4276-9814-67345AB21DB7}">
      <dgm:prSet phldrT="[Testo]"/>
      <dgm:spPr/>
      <dgm:t>
        <a:bodyPr/>
        <a:lstStyle/>
        <a:p>
          <a:r>
            <a:rPr lang="en-US" b="1" i="0"/>
            <a:t>which reviews the application and if the requirements are met</a:t>
          </a:r>
          <a:endParaRPr lang="it-IT" b="1" dirty="0"/>
        </a:p>
      </dgm:t>
    </dgm:pt>
    <dgm:pt modelId="{1ED868AE-6420-4871-98C3-C239B2A30265}" type="parTrans" cxnId="{868B2DA4-7803-4823-B2F9-E8E3F172397B}">
      <dgm:prSet/>
      <dgm:spPr/>
      <dgm:t>
        <a:bodyPr/>
        <a:lstStyle/>
        <a:p>
          <a:endParaRPr lang="it-IT"/>
        </a:p>
      </dgm:t>
    </dgm:pt>
    <dgm:pt modelId="{4853C63E-C46B-4A2A-BDCF-90852C187F5D}" type="sibTrans" cxnId="{868B2DA4-7803-4823-B2F9-E8E3F172397B}">
      <dgm:prSet/>
      <dgm:spPr/>
      <dgm:t>
        <a:bodyPr/>
        <a:lstStyle/>
        <a:p>
          <a:endParaRPr lang="it-IT"/>
        </a:p>
      </dgm:t>
    </dgm:pt>
    <dgm:pt modelId="{45F1725B-D184-47C1-B67E-070B83CD7270}">
      <dgm:prSet phldrT="[Testo]"/>
      <dgm:spPr/>
      <dgm: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b="1" dirty="0"/>
            <a:t>Interested companies, </a:t>
          </a:r>
          <a:r>
            <a:rPr lang="en-US" b="1" dirty="0" err="1"/>
            <a:t>organisations</a:t>
          </a:r>
          <a:r>
            <a:rPr lang="en-US" b="1" dirty="0"/>
            <a:t> or public administrations may contact the Unit.</a:t>
          </a:r>
          <a:endParaRPr lang="it-IT" b="1" dirty="0"/>
        </a:p>
      </dgm:t>
    </dgm:pt>
    <dgm:pt modelId="{88BE9F13-169F-48E6-884A-5BF70BDBD132}" type="parTrans" cxnId="{5792E1A5-36C4-485F-8D0D-3FE713688B21}">
      <dgm:prSet/>
      <dgm:spPr/>
      <dgm:t>
        <a:bodyPr/>
        <a:lstStyle/>
        <a:p>
          <a:endParaRPr lang="it-IT"/>
        </a:p>
      </dgm:t>
    </dgm:pt>
    <dgm:pt modelId="{07FC2A4E-7832-40DC-A90D-289BF420DE9C}" type="sibTrans" cxnId="{5792E1A5-36C4-485F-8D0D-3FE713688B21}">
      <dgm:prSet/>
      <dgm:spPr/>
      <dgm:t>
        <a:bodyPr/>
        <a:lstStyle/>
        <a:p>
          <a:endParaRPr lang="it-IT"/>
        </a:p>
      </dgm:t>
    </dgm:pt>
    <dgm:pt modelId="{C4DF7AE8-7124-4AC3-B420-020DD3B46AB5}">
      <dgm:prSet phldrT="[Testo]"/>
      <dgm:spPr/>
      <dgm:t>
        <a:bodyPr/>
        <a:lstStyle/>
        <a:p>
          <a:r>
            <a:rPr lang="en-US" b="1"/>
            <a:t>SUBSTITUTE POWER is activated after 30 days.</a:t>
          </a:r>
          <a:endParaRPr lang="it-IT" b="1"/>
        </a:p>
      </dgm:t>
    </dgm:pt>
    <dgm:pt modelId="{D31BB7F2-6F76-4383-BD01-24AD7F760FD2}" type="parTrans" cxnId="{38BA9AA7-C742-4879-8A08-9A83568CC731}">
      <dgm:prSet/>
      <dgm:spPr/>
      <dgm:t>
        <a:bodyPr/>
        <a:lstStyle/>
        <a:p>
          <a:endParaRPr lang="it-IT"/>
        </a:p>
      </dgm:t>
    </dgm:pt>
    <dgm:pt modelId="{652CD8A1-E7B2-4110-B064-134D90CD17D9}" type="sibTrans" cxnId="{38BA9AA7-C742-4879-8A08-9A83568CC731}">
      <dgm:prSet/>
      <dgm:spPr/>
      <dgm:t>
        <a:bodyPr/>
        <a:lstStyle/>
        <a:p>
          <a:endParaRPr lang="it-IT"/>
        </a:p>
      </dgm:t>
    </dgm:pt>
    <dgm:pt modelId="{6359C15A-CA5D-4203-90BF-2442F020E9B5}">
      <dgm:prSet phldrT="[Testo]"/>
      <dgm:spPr/>
      <dgm:t>
        <a:bodyPr/>
        <a:lstStyle/>
        <a:p>
          <a:pPr algn="ctr">
            <a:buNone/>
          </a:pPr>
          <a:r>
            <a:rPr lang="en-US" b="1"/>
            <a:t>A formal request is sent to the failing or late authority, which will have 30 days to respond and/or take appropriate measures.</a:t>
          </a:r>
          <a:endParaRPr lang="it-IT" b="1"/>
        </a:p>
      </dgm:t>
    </dgm:pt>
    <dgm:pt modelId="{612359F1-7D28-4B16-9850-F31F41C18975}" type="parTrans" cxnId="{2E386C6F-2707-49FC-8C4C-EE3447A86020}">
      <dgm:prSet/>
      <dgm:spPr/>
      <dgm:t>
        <a:bodyPr/>
        <a:lstStyle/>
        <a:p>
          <a:endParaRPr lang="it-IT"/>
        </a:p>
      </dgm:t>
    </dgm:pt>
    <dgm:pt modelId="{120D34CF-918D-4708-8E36-3949D2E0BD33}" type="sibTrans" cxnId="{2E386C6F-2707-49FC-8C4C-EE3447A86020}">
      <dgm:prSet/>
      <dgm:spPr/>
      <dgm:t>
        <a:bodyPr/>
        <a:lstStyle/>
        <a:p>
          <a:endParaRPr lang="it-IT"/>
        </a:p>
      </dgm:t>
    </dgm:pt>
    <dgm:pt modelId="{B3CF45E9-EF68-4544-AFCB-35B11E49E197}">
      <dgm:prSet phldrT="[Testo]"/>
      <dgm:spPr/>
      <dgm:t>
        <a:bodyPr/>
        <a:lstStyle/>
        <a:p>
          <a:pPr algn="ctr">
            <a:buNone/>
          </a:pPr>
          <a:endParaRPr lang="it-IT" b="1">
            <a:solidFill>
              <a:schemeClr val="tx1"/>
            </a:solidFill>
          </a:endParaRPr>
        </a:p>
      </dgm:t>
    </dgm:pt>
    <dgm:pt modelId="{E9B7297A-1D6E-4622-B11D-F00A684CCDDA}" type="parTrans" cxnId="{35E72A79-18E6-4E14-961B-1536350FD229}">
      <dgm:prSet/>
      <dgm:spPr/>
      <dgm:t>
        <a:bodyPr/>
        <a:lstStyle/>
        <a:p>
          <a:endParaRPr lang="it-IT"/>
        </a:p>
      </dgm:t>
    </dgm:pt>
    <dgm:pt modelId="{6C90EFCA-6E78-44CE-A2D4-796800BB05B9}" type="sibTrans" cxnId="{35E72A79-18E6-4E14-961B-1536350FD229}">
      <dgm:prSet/>
      <dgm:spPr/>
      <dgm:t>
        <a:bodyPr/>
        <a:lstStyle/>
        <a:p>
          <a:endParaRPr lang="it-IT"/>
        </a:p>
      </dgm:t>
    </dgm:pt>
    <dgm:pt modelId="{5D1E76D5-7B96-4392-B5E3-5BA097A735C0}">
      <dgm:prSet phldrT="[Testo]"/>
      <dgm:spPr/>
      <dgm:t>
        <a:bodyPr/>
        <a:lstStyle/>
        <a:p>
          <a:pPr algn="ctr">
            <a:buNone/>
          </a:pPr>
          <a:endParaRPr lang="it-IT" b="1"/>
        </a:p>
      </dgm:t>
    </dgm:pt>
    <dgm:pt modelId="{A5B82A5C-12C5-4913-8B4B-0532F2B00641}" type="parTrans" cxnId="{6DE418EC-70DE-4994-9282-9E0085C56EDA}">
      <dgm:prSet/>
      <dgm:spPr/>
      <dgm:t>
        <a:bodyPr/>
        <a:lstStyle/>
        <a:p>
          <a:endParaRPr lang="it-IT"/>
        </a:p>
      </dgm:t>
    </dgm:pt>
    <dgm:pt modelId="{10E82AC9-4283-496C-BB61-FDF49B6CC277}" type="sibTrans" cxnId="{6DE418EC-70DE-4994-9282-9E0085C56EDA}">
      <dgm:prSet/>
      <dgm:spPr/>
      <dgm:t>
        <a:bodyPr/>
        <a:lstStyle/>
        <a:p>
          <a:endParaRPr lang="it-IT"/>
        </a:p>
      </dgm:t>
    </dgm:pt>
    <dgm:pt modelId="{45AC7714-41B1-4784-BE77-CE8A7D6E1F9B}" type="pres">
      <dgm:prSet presAssocID="{ADF4A4C9-757B-4216-BC65-5E1269F24732}" presName="Name0" presStyleCnt="0">
        <dgm:presLayoutVars>
          <dgm:dir/>
          <dgm:animLvl val="lvl"/>
          <dgm:resizeHandles val="exact"/>
        </dgm:presLayoutVars>
      </dgm:prSet>
      <dgm:spPr/>
    </dgm:pt>
    <dgm:pt modelId="{C56CC994-22F2-4AB5-B008-B1FCE0388550}" type="pres">
      <dgm:prSet presAssocID="{ADF4A4C9-757B-4216-BC65-5E1269F24732}" presName="tSp" presStyleCnt="0"/>
      <dgm:spPr/>
    </dgm:pt>
    <dgm:pt modelId="{219BD9AE-CA48-4374-A8F9-72EAE3B61767}" type="pres">
      <dgm:prSet presAssocID="{ADF4A4C9-757B-4216-BC65-5E1269F24732}" presName="bSp" presStyleCnt="0"/>
      <dgm:spPr/>
    </dgm:pt>
    <dgm:pt modelId="{ABD66B57-01DA-43C3-86CE-BFC82C4F4A75}" type="pres">
      <dgm:prSet presAssocID="{ADF4A4C9-757B-4216-BC65-5E1269F24732}" presName="process" presStyleCnt="0"/>
      <dgm:spPr/>
    </dgm:pt>
    <dgm:pt modelId="{113E15AD-F511-4B51-A609-CC8549E8BBCE}" type="pres">
      <dgm:prSet presAssocID="{9DBE3B41-AE96-4750-AF71-88560BC983C7}" presName="composite1" presStyleCnt="0"/>
      <dgm:spPr/>
    </dgm:pt>
    <dgm:pt modelId="{3C88C2BC-6452-45E8-9567-E30E6B7E0DE8}" type="pres">
      <dgm:prSet presAssocID="{9DBE3B41-AE96-4750-AF71-88560BC983C7}" presName="dummyNode1" presStyleLbl="node1" presStyleIdx="0" presStyleCnt="3"/>
      <dgm:spPr/>
    </dgm:pt>
    <dgm:pt modelId="{86DF5ED3-76FA-4676-952F-3BDAD34E5A42}" type="pres">
      <dgm:prSet presAssocID="{9DBE3B41-AE96-4750-AF71-88560BC983C7}" presName="childNode1" presStyleLbl="bgAcc1" presStyleIdx="0" presStyleCnt="3">
        <dgm:presLayoutVars>
          <dgm:bulletEnabled val="1"/>
        </dgm:presLayoutVars>
      </dgm:prSet>
      <dgm:spPr/>
    </dgm:pt>
    <dgm:pt modelId="{33384723-DF18-4A11-A58F-2A9DF22CA26C}" type="pres">
      <dgm:prSet presAssocID="{9DBE3B41-AE96-4750-AF71-88560BC983C7}" presName="childNode1tx" presStyleLbl="bgAcc1" presStyleIdx="0" presStyleCnt="3">
        <dgm:presLayoutVars>
          <dgm:bulletEnabled val="1"/>
        </dgm:presLayoutVars>
      </dgm:prSet>
      <dgm:spPr/>
    </dgm:pt>
    <dgm:pt modelId="{39D37700-D486-4CC2-A985-1C534B558711}" type="pres">
      <dgm:prSet presAssocID="{9DBE3B41-AE96-4750-AF71-88560BC983C7}" presName="parentNode1" presStyleLbl="node1" presStyleIdx="0" presStyleCnt="3">
        <dgm:presLayoutVars>
          <dgm:chMax val="1"/>
          <dgm:bulletEnabled val="1"/>
        </dgm:presLayoutVars>
      </dgm:prSet>
      <dgm:spPr/>
    </dgm:pt>
    <dgm:pt modelId="{74D20E0F-DD2E-469C-B337-C0B1A85698E5}" type="pres">
      <dgm:prSet presAssocID="{9DBE3B41-AE96-4750-AF71-88560BC983C7}" presName="connSite1" presStyleCnt="0"/>
      <dgm:spPr/>
    </dgm:pt>
    <dgm:pt modelId="{C1CE342C-F45F-4696-8B6B-0FEAA18FC847}" type="pres">
      <dgm:prSet presAssocID="{4CBFF2EF-FA81-4E97-8E76-2A91F8ECA107}" presName="Name9" presStyleLbl="sibTrans2D1" presStyleIdx="0" presStyleCnt="2"/>
      <dgm:spPr/>
    </dgm:pt>
    <dgm:pt modelId="{EBF58E48-804D-4362-B5D1-BBA836FB0484}" type="pres">
      <dgm:prSet presAssocID="{FEEAE5DA-C287-4276-9814-67345AB21DB7}" presName="composite2" presStyleCnt="0"/>
      <dgm:spPr/>
    </dgm:pt>
    <dgm:pt modelId="{8388763F-6648-40C4-BCD9-81652B15E0F9}" type="pres">
      <dgm:prSet presAssocID="{FEEAE5DA-C287-4276-9814-67345AB21DB7}" presName="dummyNode2" presStyleLbl="node1" presStyleIdx="0" presStyleCnt="3"/>
      <dgm:spPr/>
    </dgm:pt>
    <dgm:pt modelId="{C72BB88F-94E8-478E-80AC-02BDED69676B}" type="pres">
      <dgm:prSet presAssocID="{FEEAE5DA-C287-4276-9814-67345AB21DB7}" presName="childNode2" presStyleLbl="bgAcc1" presStyleIdx="1" presStyleCnt="3">
        <dgm:presLayoutVars>
          <dgm:bulletEnabled val="1"/>
        </dgm:presLayoutVars>
      </dgm:prSet>
      <dgm:spPr/>
    </dgm:pt>
    <dgm:pt modelId="{0DD198C1-D5DF-4A70-B276-6E99CE1714E6}" type="pres">
      <dgm:prSet presAssocID="{FEEAE5DA-C287-4276-9814-67345AB21DB7}" presName="childNode2tx" presStyleLbl="bgAcc1" presStyleIdx="1" presStyleCnt="3">
        <dgm:presLayoutVars>
          <dgm:bulletEnabled val="1"/>
        </dgm:presLayoutVars>
      </dgm:prSet>
      <dgm:spPr/>
    </dgm:pt>
    <dgm:pt modelId="{FB84D0A8-9844-4CBC-9F8B-134ABB157A96}" type="pres">
      <dgm:prSet presAssocID="{FEEAE5DA-C287-4276-9814-67345AB21DB7}" presName="parentNode2" presStyleLbl="node1" presStyleIdx="1" presStyleCnt="3">
        <dgm:presLayoutVars>
          <dgm:chMax val="0"/>
          <dgm:bulletEnabled val="1"/>
        </dgm:presLayoutVars>
      </dgm:prSet>
      <dgm:spPr/>
    </dgm:pt>
    <dgm:pt modelId="{19DC07EE-0AB1-47E0-93C6-DB96AA7B43CA}" type="pres">
      <dgm:prSet presAssocID="{FEEAE5DA-C287-4276-9814-67345AB21DB7}" presName="connSite2" presStyleCnt="0"/>
      <dgm:spPr/>
    </dgm:pt>
    <dgm:pt modelId="{66431D01-4C2E-4821-94F1-60EA9316D5F2}" type="pres">
      <dgm:prSet presAssocID="{4853C63E-C46B-4A2A-BDCF-90852C187F5D}" presName="Name18" presStyleLbl="sibTrans2D1" presStyleIdx="1" presStyleCnt="2"/>
      <dgm:spPr/>
    </dgm:pt>
    <dgm:pt modelId="{903C0A74-601B-4EAB-B719-5BBD0A724F1F}" type="pres">
      <dgm:prSet presAssocID="{C4DF7AE8-7124-4AC3-B420-020DD3B46AB5}" presName="composite1" presStyleCnt="0"/>
      <dgm:spPr/>
    </dgm:pt>
    <dgm:pt modelId="{07684EA1-9A6E-45B9-9FF7-BA0111CE0F59}" type="pres">
      <dgm:prSet presAssocID="{C4DF7AE8-7124-4AC3-B420-020DD3B46AB5}" presName="dummyNode1" presStyleLbl="node1" presStyleIdx="1" presStyleCnt="3"/>
      <dgm:spPr/>
    </dgm:pt>
    <dgm:pt modelId="{B5E488CB-C2FB-4385-BAE5-75ABCA21C506}" type="pres">
      <dgm:prSet presAssocID="{C4DF7AE8-7124-4AC3-B420-020DD3B46AB5}" presName="childNode1" presStyleLbl="bgAcc1" presStyleIdx="2" presStyleCnt="3">
        <dgm:presLayoutVars>
          <dgm:bulletEnabled val="1"/>
        </dgm:presLayoutVars>
      </dgm:prSet>
      <dgm:spPr/>
    </dgm:pt>
    <dgm:pt modelId="{0C855815-467A-429E-993F-B8C7DF9CEF77}" type="pres">
      <dgm:prSet presAssocID="{C4DF7AE8-7124-4AC3-B420-020DD3B46AB5}" presName="childNode1tx" presStyleLbl="bgAcc1" presStyleIdx="2" presStyleCnt="3">
        <dgm:presLayoutVars>
          <dgm:bulletEnabled val="1"/>
        </dgm:presLayoutVars>
      </dgm:prSet>
      <dgm:spPr/>
    </dgm:pt>
    <dgm:pt modelId="{8F9F9948-B1D2-4BA0-A3A7-C097012AA9D2}" type="pres">
      <dgm:prSet presAssocID="{C4DF7AE8-7124-4AC3-B420-020DD3B46AB5}" presName="parentNode1" presStyleLbl="node1" presStyleIdx="2" presStyleCnt="3" custLinFactNeighborX="-3243" custLinFactNeighborY="2725">
        <dgm:presLayoutVars>
          <dgm:chMax val="1"/>
          <dgm:bulletEnabled val="1"/>
        </dgm:presLayoutVars>
      </dgm:prSet>
      <dgm:spPr/>
    </dgm:pt>
    <dgm:pt modelId="{F35E1635-70AD-40BF-8D7B-4315A0F0D09F}" type="pres">
      <dgm:prSet presAssocID="{C4DF7AE8-7124-4AC3-B420-020DD3B46AB5}" presName="connSite1" presStyleCnt="0"/>
      <dgm:spPr/>
    </dgm:pt>
  </dgm:ptLst>
  <dgm:cxnLst>
    <dgm:cxn modelId="{F5E6E600-B09C-42F4-B20C-256D059AE818}" type="presOf" srcId="{6359C15A-CA5D-4203-90BF-2442F020E9B5}" destId="{B5E488CB-C2FB-4385-BAE5-75ABCA21C506}" srcOrd="0" destOrd="1" presId="urn:microsoft.com/office/officeart/2005/8/layout/hProcess4"/>
    <dgm:cxn modelId="{D501C704-52CA-4653-AC9A-F7B4658F4D73}" type="presOf" srcId="{5D1E76D5-7B96-4392-B5E3-5BA097A735C0}" destId="{B5E488CB-C2FB-4385-BAE5-75ABCA21C506}" srcOrd="0" destOrd="0" presId="urn:microsoft.com/office/officeart/2005/8/layout/hProcess4"/>
    <dgm:cxn modelId="{BA4E7F0A-279B-4689-8B35-DC7E28A0A7C4}" type="presOf" srcId="{FEEAE5DA-C287-4276-9814-67345AB21DB7}" destId="{FB84D0A8-9844-4CBC-9F8B-134ABB157A96}" srcOrd="0" destOrd="0" presId="urn:microsoft.com/office/officeart/2005/8/layout/hProcess4"/>
    <dgm:cxn modelId="{3370FB0A-F1A1-44DA-8F06-0FBEE8A8BBAE}" type="presOf" srcId="{6359C15A-CA5D-4203-90BF-2442F020E9B5}" destId="{0C855815-467A-429E-993F-B8C7DF9CEF77}" srcOrd="1" destOrd="1" presId="urn:microsoft.com/office/officeart/2005/8/layout/hProcess4"/>
    <dgm:cxn modelId="{F744E55B-833E-4B69-A57B-25D5A6C07E9C}" type="presOf" srcId="{C4DF7AE8-7124-4AC3-B420-020DD3B46AB5}" destId="{8F9F9948-B1D2-4BA0-A3A7-C097012AA9D2}" srcOrd="0" destOrd="0" presId="urn:microsoft.com/office/officeart/2005/8/layout/hProcess4"/>
    <dgm:cxn modelId="{DC11F45C-DFF1-4E86-B1CB-75135D4782DA}" type="presOf" srcId="{45F1725B-D184-47C1-B67E-070B83CD7270}" destId="{C72BB88F-94E8-478E-80AC-02BDED69676B}" srcOrd="0" destOrd="0" presId="urn:microsoft.com/office/officeart/2005/8/layout/hProcess4"/>
    <dgm:cxn modelId="{52185663-165C-4966-AD61-FDE521F55B73}" type="presOf" srcId="{B3CF45E9-EF68-4544-AFCB-35B11E49E197}" destId="{33384723-DF18-4A11-A58F-2A9DF22CA26C}" srcOrd="1" destOrd="0" presId="urn:microsoft.com/office/officeart/2005/8/layout/hProcess4"/>
    <dgm:cxn modelId="{2E386C6F-2707-49FC-8C4C-EE3447A86020}" srcId="{C4DF7AE8-7124-4AC3-B420-020DD3B46AB5}" destId="{6359C15A-CA5D-4203-90BF-2442F020E9B5}" srcOrd="1" destOrd="0" parTransId="{612359F1-7D28-4B16-9850-F31F41C18975}" sibTransId="{120D34CF-918D-4708-8E36-3949D2E0BD33}"/>
    <dgm:cxn modelId="{9ADEF077-56FB-4393-9BA8-34AEA361A537}" type="presOf" srcId="{ADF4A4C9-757B-4216-BC65-5E1269F24732}" destId="{45AC7714-41B1-4784-BE77-CE8A7D6E1F9B}" srcOrd="0" destOrd="0" presId="urn:microsoft.com/office/officeart/2005/8/layout/hProcess4"/>
    <dgm:cxn modelId="{35E72A79-18E6-4E14-961B-1536350FD229}" srcId="{9DBE3B41-AE96-4750-AF71-88560BC983C7}" destId="{B3CF45E9-EF68-4544-AFCB-35B11E49E197}" srcOrd="0" destOrd="0" parTransId="{E9B7297A-1D6E-4622-B11D-F00A684CCDDA}" sibTransId="{6C90EFCA-6E78-44CE-A2D4-796800BB05B9}"/>
    <dgm:cxn modelId="{1F1EEC9B-74BC-44F1-800A-BA075305BBA0}" type="presOf" srcId="{81B37B4D-57DD-46C0-9A6F-219C82C63C10}" destId="{86DF5ED3-76FA-4676-952F-3BDAD34E5A42}" srcOrd="0" destOrd="1" presId="urn:microsoft.com/office/officeart/2005/8/layout/hProcess4"/>
    <dgm:cxn modelId="{7ECA02A1-E916-4F5F-9601-9DEA6BBFBA1B}" type="presOf" srcId="{81B37B4D-57DD-46C0-9A6F-219C82C63C10}" destId="{33384723-DF18-4A11-A58F-2A9DF22CA26C}" srcOrd="1" destOrd="1" presId="urn:microsoft.com/office/officeart/2005/8/layout/hProcess4"/>
    <dgm:cxn modelId="{868B2DA4-7803-4823-B2F9-E8E3F172397B}" srcId="{ADF4A4C9-757B-4216-BC65-5E1269F24732}" destId="{FEEAE5DA-C287-4276-9814-67345AB21DB7}" srcOrd="1" destOrd="0" parTransId="{1ED868AE-6420-4871-98C3-C239B2A30265}" sibTransId="{4853C63E-C46B-4A2A-BDCF-90852C187F5D}"/>
    <dgm:cxn modelId="{5792E1A5-36C4-485F-8D0D-3FE713688B21}" srcId="{FEEAE5DA-C287-4276-9814-67345AB21DB7}" destId="{45F1725B-D184-47C1-B67E-070B83CD7270}" srcOrd="0" destOrd="0" parTransId="{88BE9F13-169F-48E6-884A-5BF70BDBD132}" sibTransId="{07FC2A4E-7832-40DC-A90D-289BF420DE9C}"/>
    <dgm:cxn modelId="{C4E3D9A6-1E3A-407D-9567-3CCFBDF977B2}" type="presOf" srcId="{5D1E76D5-7B96-4392-B5E3-5BA097A735C0}" destId="{0C855815-467A-429E-993F-B8C7DF9CEF77}" srcOrd="1" destOrd="0" presId="urn:microsoft.com/office/officeart/2005/8/layout/hProcess4"/>
    <dgm:cxn modelId="{38BA9AA7-C742-4879-8A08-9A83568CC731}" srcId="{ADF4A4C9-757B-4216-BC65-5E1269F24732}" destId="{C4DF7AE8-7124-4AC3-B420-020DD3B46AB5}" srcOrd="2" destOrd="0" parTransId="{D31BB7F2-6F76-4383-BD01-24AD7F760FD2}" sibTransId="{652CD8A1-E7B2-4110-B064-134D90CD17D9}"/>
    <dgm:cxn modelId="{6FE911AB-C801-4411-8B22-A5305602AE17}" type="presOf" srcId="{9DBE3B41-AE96-4750-AF71-88560BC983C7}" destId="{39D37700-D486-4CC2-A985-1C534B558711}" srcOrd="0" destOrd="0" presId="urn:microsoft.com/office/officeart/2005/8/layout/hProcess4"/>
    <dgm:cxn modelId="{8F950CAD-0176-4FE0-A6B0-36783EB35D54}" srcId="{9DBE3B41-AE96-4750-AF71-88560BC983C7}" destId="{81B37B4D-57DD-46C0-9A6F-219C82C63C10}" srcOrd="1" destOrd="0" parTransId="{83BD25E2-90B6-472A-8BE6-870289C6D851}" sibTransId="{42AFCE6D-C25E-4545-94C9-2C7B7BD1260B}"/>
    <dgm:cxn modelId="{69ED92B3-EEE0-439E-B020-E702302025D5}" srcId="{ADF4A4C9-757B-4216-BC65-5E1269F24732}" destId="{9DBE3B41-AE96-4750-AF71-88560BC983C7}" srcOrd="0" destOrd="0" parTransId="{0A8BFFA1-03B1-49C6-B36D-C0E655616175}" sibTransId="{4CBFF2EF-FA81-4E97-8E76-2A91F8ECA107}"/>
    <dgm:cxn modelId="{7FC76AB9-ADA9-40D1-A0F3-66E38186BB0F}" type="presOf" srcId="{4853C63E-C46B-4A2A-BDCF-90852C187F5D}" destId="{66431D01-4C2E-4821-94F1-60EA9316D5F2}" srcOrd="0" destOrd="0" presId="urn:microsoft.com/office/officeart/2005/8/layout/hProcess4"/>
    <dgm:cxn modelId="{241E8CC9-053D-4C38-BD96-B4E3D2A2F20A}" type="presOf" srcId="{4CBFF2EF-FA81-4E97-8E76-2A91F8ECA107}" destId="{C1CE342C-F45F-4696-8B6B-0FEAA18FC847}" srcOrd="0" destOrd="0" presId="urn:microsoft.com/office/officeart/2005/8/layout/hProcess4"/>
    <dgm:cxn modelId="{FF5E10CC-7CB4-4BFE-BF36-26E4F00C33BA}" type="presOf" srcId="{45F1725B-D184-47C1-B67E-070B83CD7270}" destId="{0DD198C1-D5DF-4A70-B276-6E99CE1714E6}" srcOrd="1" destOrd="0" presId="urn:microsoft.com/office/officeart/2005/8/layout/hProcess4"/>
    <dgm:cxn modelId="{B012AAE3-7DD7-4872-AA69-135F05113F4B}" type="presOf" srcId="{B3CF45E9-EF68-4544-AFCB-35B11E49E197}" destId="{86DF5ED3-76FA-4676-952F-3BDAD34E5A42}" srcOrd="0" destOrd="0" presId="urn:microsoft.com/office/officeart/2005/8/layout/hProcess4"/>
    <dgm:cxn modelId="{6DE418EC-70DE-4994-9282-9E0085C56EDA}" srcId="{C4DF7AE8-7124-4AC3-B420-020DD3B46AB5}" destId="{5D1E76D5-7B96-4392-B5E3-5BA097A735C0}" srcOrd="0" destOrd="0" parTransId="{A5B82A5C-12C5-4913-8B4B-0532F2B00641}" sibTransId="{10E82AC9-4283-496C-BB61-FDF49B6CC277}"/>
    <dgm:cxn modelId="{1B7AF8E3-05AF-483C-AC6B-9312CA78419F}" type="presParOf" srcId="{45AC7714-41B1-4784-BE77-CE8A7D6E1F9B}" destId="{C56CC994-22F2-4AB5-B008-B1FCE0388550}" srcOrd="0" destOrd="0" presId="urn:microsoft.com/office/officeart/2005/8/layout/hProcess4"/>
    <dgm:cxn modelId="{E5F08B87-F0DE-4686-9F27-3EA5CE80A7E3}" type="presParOf" srcId="{45AC7714-41B1-4784-BE77-CE8A7D6E1F9B}" destId="{219BD9AE-CA48-4374-A8F9-72EAE3B61767}" srcOrd="1" destOrd="0" presId="urn:microsoft.com/office/officeart/2005/8/layout/hProcess4"/>
    <dgm:cxn modelId="{1815E0E2-3C7E-497B-B15C-878802A958DE}" type="presParOf" srcId="{45AC7714-41B1-4784-BE77-CE8A7D6E1F9B}" destId="{ABD66B57-01DA-43C3-86CE-BFC82C4F4A75}" srcOrd="2" destOrd="0" presId="urn:microsoft.com/office/officeart/2005/8/layout/hProcess4"/>
    <dgm:cxn modelId="{8963DA02-B7A6-4B81-8B7C-76AA3B4126B0}" type="presParOf" srcId="{ABD66B57-01DA-43C3-86CE-BFC82C4F4A75}" destId="{113E15AD-F511-4B51-A609-CC8549E8BBCE}" srcOrd="0" destOrd="0" presId="urn:microsoft.com/office/officeart/2005/8/layout/hProcess4"/>
    <dgm:cxn modelId="{4A3C41CF-0F8A-4383-8D25-C5F12A2E0009}" type="presParOf" srcId="{113E15AD-F511-4B51-A609-CC8549E8BBCE}" destId="{3C88C2BC-6452-45E8-9567-E30E6B7E0DE8}" srcOrd="0" destOrd="0" presId="urn:microsoft.com/office/officeart/2005/8/layout/hProcess4"/>
    <dgm:cxn modelId="{32E1AC98-39E5-45F9-ABDA-17C35796EA91}" type="presParOf" srcId="{113E15AD-F511-4B51-A609-CC8549E8BBCE}" destId="{86DF5ED3-76FA-4676-952F-3BDAD34E5A42}" srcOrd="1" destOrd="0" presId="urn:microsoft.com/office/officeart/2005/8/layout/hProcess4"/>
    <dgm:cxn modelId="{E3C13EEE-7286-45D0-8AF3-A139E3EB660A}" type="presParOf" srcId="{113E15AD-F511-4B51-A609-CC8549E8BBCE}" destId="{33384723-DF18-4A11-A58F-2A9DF22CA26C}" srcOrd="2" destOrd="0" presId="urn:microsoft.com/office/officeart/2005/8/layout/hProcess4"/>
    <dgm:cxn modelId="{5CCC8D40-0915-4AA6-9FB2-82186A9E54B1}" type="presParOf" srcId="{113E15AD-F511-4B51-A609-CC8549E8BBCE}" destId="{39D37700-D486-4CC2-A985-1C534B558711}" srcOrd="3" destOrd="0" presId="urn:microsoft.com/office/officeart/2005/8/layout/hProcess4"/>
    <dgm:cxn modelId="{1DE0E151-4CE3-4077-B666-0A7F578AE2F0}" type="presParOf" srcId="{113E15AD-F511-4B51-A609-CC8549E8BBCE}" destId="{74D20E0F-DD2E-469C-B337-C0B1A85698E5}" srcOrd="4" destOrd="0" presId="urn:microsoft.com/office/officeart/2005/8/layout/hProcess4"/>
    <dgm:cxn modelId="{BF689531-4CC3-42BA-968D-B64DA0778A1F}" type="presParOf" srcId="{ABD66B57-01DA-43C3-86CE-BFC82C4F4A75}" destId="{C1CE342C-F45F-4696-8B6B-0FEAA18FC847}" srcOrd="1" destOrd="0" presId="urn:microsoft.com/office/officeart/2005/8/layout/hProcess4"/>
    <dgm:cxn modelId="{D21B3332-4E04-4075-85A5-2F9081B69D52}" type="presParOf" srcId="{ABD66B57-01DA-43C3-86CE-BFC82C4F4A75}" destId="{EBF58E48-804D-4362-B5D1-BBA836FB0484}" srcOrd="2" destOrd="0" presId="urn:microsoft.com/office/officeart/2005/8/layout/hProcess4"/>
    <dgm:cxn modelId="{5E6ABF29-BC97-480E-973F-CD17DBDD2875}" type="presParOf" srcId="{EBF58E48-804D-4362-B5D1-BBA836FB0484}" destId="{8388763F-6648-40C4-BCD9-81652B15E0F9}" srcOrd="0" destOrd="0" presId="urn:microsoft.com/office/officeart/2005/8/layout/hProcess4"/>
    <dgm:cxn modelId="{AE0FC6A6-6E0F-4441-8C13-2DB1C29FB9C3}" type="presParOf" srcId="{EBF58E48-804D-4362-B5D1-BBA836FB0484}" destId="{C72BB88F-94E8-478E-80AC-02BDED69676B}" srcOrd="1" destOrd="0" presId="urn:microsoft.com/office/officeart/2005/8/layout/hProcess4"/>
    <dgm:cxn modelId="{D244A0ED-EC29-49EE-974D-290A3AF0FB2E}" type="presParOf" srcId="{EBF58E48-804D-4362-B5D1-BBA836FB0484}" destId="{0DD198C1-D5DF-4A70-B276-6E99CE1714E6}" srcOrd="2" destOrd="0" presId="urn:microsoft.com/office/officeart/2005/8/layout/hProcess4"/>
    <dgm:cxn modelId="{3CC49A74-8834-4007-B567-9D6829AFFCCC}" type="presParOf" srcId="{EBF58E48-804D-4362-B5D1-BBA836FB0484}" destId="{FB84D0A8-9844-4CBC-9F8B-134ABB157A96}" srcOrd="3" destOrd="0" presId="urn:microsoft.com/office/officeart/2005/8/layout/hProcess4"/>
    <dgm:cxn modelId="{303ECFBA-D2A5-4572-B3BC-DA0CBE8EE6F6}" type="presParOf" srcId="{EBF58E48-804D-4362-B5D1-BBA836FB0484}" destId="{19DC07EE-0AB1-47E0-93C6-DB96AA7B43CA}" srcOrd="4" destOrd="0" presId="urn:microsoft.com/office/officeart/2005/8/layout/hProcess4"/>
    <dgm:cxn modelId="{26D4B77F-BFCD-476D-BA4F-DF91A602457C}" type="presParOf" srcId="{ABD66B57-01DA-43C3-86CE-BFC82C4F4A75}" destId="{66431D01-4C2E-4821-94F1-60EA9316D5F2}" srcOrd="3" destOrd="0" presId="urn:microsoft.com/office/officeart/2005/8/layout/hProcess4"/>
    <dgm:cxn modelId="{1BA6CA5E-2E70-4999-A82A-A0D34902422D}" type="presParOf" srcId="{ABD66B57-01DA-43C3-86CE-BFC82C4F4A75}" destId="{903C0A74-601B-4EAB-B719-5BBD0A724F1F}" srcOrd="4" destOrd="0" presId="urn:microsoft.com/office/officeart/2005/8/layout/hProcess4"/>
    <dgm:cxn modelId="{3CFDDAC7-A9C3-41F6-9A1D-9CCAC59D639F}" type="presParOf" srcId="{903C0A74-601B-4EAB-B719-5BBD0A724F1F}" destId="{07684EA1-9A6E-45B9-9FF7-BA0111CE0F59}" srcOrd="0" destOrd="0" presId="urn:microsoft.com/office/officeart/2005/8/layout/hProcess4"/>
    <dgm:cxn modelId="{867D194D-4F69-472B-950C-E0650B983845}" type="presParOf" srcId="{903C0A74-601B-4EAB-B719-5BBD0A724F1F}" destId="{B5E488CB-C2FB-4385-BAE5-75ABCA21C506}" srcOrd="1" destOrd="0" presId="urn:microsoft.com/office/officeart/2005/8/layout/hProcess4"/>
    <dgm:cxn modelId="{387F59E2-9634-4E77-8455-BF8B5D262BAC}" type="presParOf" srcId="{903C0A74-601B-4EAB-B719-5BBD0A724F1F}" destId="{0C855815-467A-429E-993F-B8C7DF9CEF77}" srcOrd="2" destOrd="0" presId="urn:microsoft.com/office/officeart/2005/8/layout/hProcess4"/>
    <dgm:cxn modelId="{0198A191-FD58-4203-8554-16C6C3193FBE}" type="presParOf" srcId="{903C0A74-601B-4EAB-B719-5BBD0A724F1F}" destId="{8F9F9948-B1D2-4BA0-A3A7-C097012AA9D2}" srcOrd="3" destOrd="0" presId="urn:microsoft.com/office/officeart/2005/8/layout/hProcess4"/>
    <dgm:cxn modelId="{A3E44745-41ED-4F40-824D-129D161C5EF8}" type="presParOf" srcId="{903C0A74-601B-4EAB-B719-5BBD0A724F1F}" destId="{F35E1635-70AD-40BF-8D7B-4315A0F0D09F}" srcOrd="4" destOrd="0" presId="urn:microsoft.com/office/officeart/2005/8/layout/hProcess4"/>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DC2F77-1BD9-4E61-86BD-AFD13D898C14}">
      <dsp:nvSpPr>
        <dsp:cNvPr id="0" name=""/>
        <dsp:cNvSpPr/>
      </dsp:nvSpPr>
      <dsp:spPr>
        <a:xfrm>
          <a:off x="0" y="653856"/>
          <a:ext cx="9424657" cy="3276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6832C510-B1A7-4A0A-8546-8B8658B85024}">
      <dsp:nvSpPr>
        <dsp:cNvPr id="0" name=""/>
        <dsp:cNvSpPr/>
      </dsp:nvSpPr>
      <dsp:spPr>
        <a:xfrm>
          <a:off x="466170" y="125498"/>
          <a:ext cx="8952772" cy="789332"/>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49361" tIns="0" rIns="249361" bIns="0" numCol="1" spcCol="1270" anchor="ctr" anchorCtr="0">
          <a:noAutofit/>
        </a:bodyPr>
        <a:lstStyle/>
        <a:p>
          <a:pPr marL="0" lvl="0" indent="0" algn="ctr" defTabSz="711200">
            <a:lnSpc>
              <a:spcPct val="90000"/>
            </a:lnSpc>
            <a:spcBef>
              <a:spcPct val="0"/>
            </a:spcBef>
            <a:spcAft>
              <a:spcPct val="35000"/>
            </a:spcAft>
            <a:buNone/>
          </a:pPr>
          <a:r>
            <a:rPr lang="it-IT" sz="1600" b="1" kern="1200" dirty="0">
              <a:latin typeface="Trebuchet MS" panose="020B0603020202020204" pitchFamily="34" charset="0"/>
            </a:rPr>
            <a:t>Article 13 </a:t>
          </a:r>
          <a:r>
            <a:rPr lang="it-IT" sz="1600" b="1" kern="1200" dirty="0" err="1">
              <a:latin typeface="Trebuchet MS" panose="020B0603020202020204" pitchFamily="34" charset="0"/>
            </a:rPr>
            <a:t>Decree</a:t>
          </a:r>
          <a:r>
            <a:rPr lang="it-IT" sz="1600" b="1" kern="1200" dirty="0">
              <a:latin typeface="Trebuchet MS" panose="020B0603020202020204" pitchFamily="34" charset="0"/>
            </a:rPr>
            <a:t>- Law 104/2023 </a:t>
          </a:r>
        </a:p>
        <a:p>
          <a:pPr marL="0" lvl="0" indent="0" algn="ctr" defTabSz="711200">
            <a:lnSpc>
              <a:spcPct val="90000"/>
            </a:lnSpc>
            <a:spcBef>
              <a:spcPct val="0"/>
            </a:spcBef>
            <a:spcAft>
              <a:spcPct val="35000"/>
            </a:spcAft>
            <a:buNone/>
          </a:pPr>
          <a:r>
            <a:rPr lang="en-US" sz="1400" kern="1200" dirty="0" err="1">
              <a:latin typeface="Trebuchet MS" panose="020B0603020202020204" pitchFamily="34" charset="0"/>
            </a:rPr>
            <a:t>Realisation</a:t>
          </a:r>
          <a:r>
            <a:rPr lang="en-US" sz="1400" kern="1200" dirty="0">
              <a:latin typeface="Trebuchet MS" panose="020B0603020202020204" pitchFamily="34" charset="0"/>
            </a:rPr>
            <a:t> of large investment </a:t>
          </a:r>
          <a:r>
            <a:rPr lang="en-US" sz="1400" kern="1200" dirty="0" err="1">
              <a:latin typeface="Trebuchet MS" panose="020B0603020202020204" pitchFamily="34" charset="0"/>
            </a:rPr>
            <a:t>programmes</a:t>
          </a:r>
          <a:r>
            <a:rPr lang="en-US" sz="1400" kern="1200" dirty="0">
              <a:latin typeface="Trebuchet MS" panose="020B0603020202020204" pitchFamily="34" charset="0"/>
            </a:rPr>
            <a:t>, both domestic and foreign, of national strategic interest</a:t>
          </a:r>
          <a:endParaRPr lang="it-IT" sz="1400" kern="1200" dirty="0">
            <a:latin typeface="Trebuchet MS" panose="020B0603020202020204" pitchFamily="34" charset="0"/>
          </a:endParaRPr>
        </a:p>
      </dsp:txBody>
      <dsp:txXfrm>
        <a:off x="504702" y="164030"/>
        <a:ext cx="8875708" cy="712268"/>
      </dsp:txXfrm>
    </dsp:sp>
    <dsp:sp modelId="{D747F109-710A-4117-899C-3D10B0060045}">
      <dsp:nvSpPr>
        <dsp:cNvPr id="0" name=""/>
        <dsp:cNvSpPr/>
      </dsp:nvSpPr>
      <dsp:spPr>
        <a:xfrm>
          <a:off x="0" y="1706480"/>
          <a:ext cx="9424657" cy="3276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95DF51F9-F64B-4A2E-8F98-816CD164EE60}">
      <dsp:nvSpPr>
        <dsp:cNvPr id="0" name=""/>
        <dsp:cNvSpPr/>
      </dsp:nvSpPr>
      <dsp:spPr>
        <a:xfrm>
          <a:off x="449144" y="1061011"/>
          <a:ext cx="8971130" cy="823395"/>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49361" tIns="0" rIns="249361" bIns="0" numCol="1" spcCol="1270" anchor="ctr" anchorCtr="0">
          <a:noAutofit/>
        </a:bodyPr>
        <a:lstStyle/>
        <a:p>
          <a:pPr marL="0" lvl="0" indent="0" algn="ctr" defTabSz="711200">
            <a:lnSpc>
              <a:spcPct val="90000"/>
            </a:lnSpc>
            <a:spcBef>
              <a:spcPct val="0"/>
            </a:spcBef>
            <a:spcAft>
              <a:spcPct val="35000"/>
            </a:spcAft>
            <a:buNone/>
          </a:pPr>
          <a:r>
            <a:rPr lang="it-IT" sz="1600" b="1" kern="1200" dirty="0">
              <a:latin typeface="Trebuchet MS" panose="020B0603020202020204" pitchFamily="34" charset="0"/>
            </a:rPr>
            <a:t>Article 30 </a:t>
          </a:r>
          <a:r>
            <a:rPr lang="it-IT" sz="1600" b="1" kern="1200" dirty="0" err="1">
              <a:latin typeface="Trebuchet MS" panose="020B0603020202020204" pitchFamily="34" charset="0"/>
            </a:rPr>
            <a:t>Decree</a:t>
          </a:r>
          <a:r>
            <a:rPr lang="it-IT" sz="1600" b="1" kern="1200" dirty="0">
              <a:latin typeface="Trebuchet MS" panose="020B0603020202020204" pitchFamily="34" charset="0"/>
            </a:rPr>
            <a:t>-Law 50/2022</a:t>
          </a:r>
        </a:p>
        <a:p>
          <a:pPr marL="0" lvl="0" indent="0" algn="ctr" defTabSz="711200">
            <a:lnSpc>
              <a:spcPct val="90000"/>
            </a:lnSpc>
            <a:spcBef>
              <a:spcPct val="0"/>
            </a:spcBef>
            <a:spcAft>
              <a:spcPct val="35000"/>
            </a:spcAft>
            <a:buNone/>
          </a:pPr>
          <a:r>
            <a:rPr lang="it-IT" sz="1400" kern="1200" dirty="0" err="1">
              <a:latin typeface="Trebuchet MS" panose="020B0603020202020204" pitchFamily="34" charset="0"/>
            </a:rPr>
            <a:t>Procedural</a:t>
          </a:r>
          <a:r>
            <a:rPr lang="it-IT" sz="1400" kern="1200" dirty="0">
              <a:latin typeface="Trebuchet MS" panose="020B0603020202020204" pitchFamily="34" charset="0"/>
            </a:rPr>
            <a:t> </a:t>
          </a:r>
          <a:r>
            <a:rPr lang="it-IT" sz="1400" kern="1200" dirty="0" err="1">
              <a:latin typeface="Trebuchet MS" panose="020B0603020202020204" pitchFamily="34" charset="0"/>
            </a:rPr>
            <a:t>Simplification</a:t>
          </a:r>
          <a:r>
            <a:rPr lang="it-IT" sz="1400" kern="1200" dirty="0">
              <a:latin typeface="Trebuchet MS" panose="020B0603020202020204" pitchFamily="34" charset="0"/>
            </a:rPr>
            <a:t> Measures for Investments and Post Investment Support Services</a:t>
          </a:r>
        </a:p>
      </dsp:txBody>
      <dsp:txXfrm>
        <a:off x="489339" y="1101206"/>
        <a:ext cx="8890740" cy="743005"/>
      </dsp:txXfrm>
    </dsp:sp>
    <dsp:sp modelId="{F1C5ADF0-B016-4A07-8F7B-73A0D3DA4FD8}">
      <dsp:nvSpPr>
        <dsp:cNvPr id="0" name=""/>
        <dsp:cNvSpPr/>
      </dsp:nvSpPr>
      <dsp:spPr>
        <a:xfrm>
          <a:off x="0" y="2672588"/>
          <a:ext cx="9424657" cy="3276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4986065C-FDFB-4EA4-88A1-F8E9A87423D3}">
      <dsp:nvSpPr>
        <dsp:cNvPr id="0" name=""/>
        <dsp:cNvSpPr/>
      </dsp:nvSpPr>
      <dsp:spPr>
        <a:xfrm>
          <a:off x="466170" y="2080975"/>
          <a:ext cx="8954469" cy="783495"/>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49361" tIns="0" rIns="249361" bIns="0" numCol="1" spcCol="1270" anchor="ctr" anchorCtr="0">
          <a:noAutofit/>
        </a:bodyPr>
        <a:lstStyle/>
        <a:p>
          <a:pPr marL="0" lvl="0" indent="0" algn="ctr" defTabSz="711200">
            <a:lnSpc>
              <a:spcPct val="90000"/>
            </a:lnSpc>
            <a:spcBef>
              <a:spcPct val="0"/>
            </a:spcBef>
            <a:spcAft>
              <a:spcPct val="35000"/>
            </a:spcAft>
            <a:buNone/>
          </a:pPr>
          <a:r>
            <a:rPr lang="it-IT" sz="1600" b="1" kern="1200" dirty="0" err="1">
              <a:solidFill>
                <a:prstClr val="white"/>
              </a:solidFill>
              <a:latin typeface="Trebuchet MS" panose="020B0603020202020204" pitchFamily="34" charset="0"/>
              <a:ea typeface="+mn-ea"/>
              <a:cs typeface="+mn-cs"/>
            </a:rPr>
            <a:t>Article</a:t>
          </a:r>
          <a:r>
            <a:rPr lang="it-IT" sz="1600" b="1" kern="1200" dirty="0">
              <a:solidFill>
                <a:prstClr val="white"/>
              </a:solidFill>
              <a:latin typeface="Trebuchet MS" panose="020B0603020202020204" pitchFamily="34" charset="0"/>
              <a:ea typeface="+mn-ea"/>
              <a:cs typeface="+mn-cs"/>
            </a:rPr>
            <a:t> 5 </a:t>
          </a:r>
          <a:r>
            <a:rPr lang="it-IT" sz="1600" b="1" kern="1200" dirty="0" err="1">
              <a:solidFill>
                <a:prstClr val="white"/>
              </a:solidFill>
              <a:latin typeface="Trebuchet MS" panose="020B0603020202020204" pitchFamily="34" charset="0"/>
              <a:ea typeface="+mn-ea"/>
              <a:cs typeface="+mn-cs"/>
            </a:rPr>
            <a:t>Decree-Law</a:t>
          </a:r>
          <a:r>
            <a:rPr lang="it-IT" sz="1600" b="1" kern="1200" dirty="0">
              <a:solidFill>
                <a:prstClr val="white"/>
              </a:solidFill>
              <a:latin typeface="Trebuchet MS" panose="020B0603020202020204" pitchFamily="34" charset="0"/>
              <a:ea typeface="+mn-ea"/>
              <a:cs typeface="+mn-cs"/>
            </a:rPr>
            <a:t> 84/2024 </a:t>
          </a:r>
        </a:p>
        <a:p>
          <a:pPr marL="0" lvl="0" indent="0" algn="ctr" defTabSz="711200">
            <a:lnSpc>
              <a:spcPct val="90000"/>
            </a:lnSpc>
            <a:spcBef>
              <a:spcPct val="0"/>
            </a:spcBef>
            <a:spcAft>
              <a:spcPct val="35000"/>
            </a:spcAft>
            <a:buNone/>
          </a:pPr>
          <a:r>
            <a:rPr lang="it-IT" sz="1400" kern="1200" dirty="0" err="1">
              <a:solidFill>
                <a:prstClr val="white"/>
              </a:solidFill>
              <a:latin typeface="Trebuchet MS" panose="020B0603020202020204" pitchFamily="34" charset="0"/>
              <a:ea typeface="+mn-ea"/>
              <a:cs typeface="+mn-cs"/>
            </a:rPr>
            <a:t>Urgent</a:t>
          </a:r>
          <a:r>
            <a:rPr lang="it-IT" sz="1400" kern="1200" dirty="0">
              <a:solidFill>
                <a:prstClr val="white"/>
              </a:solidFill>
              <a:latin typeface="Trebuchet MS" panose="020B0603020202020204" pitchFamily="34" charset="0"/>
              <a:ea typeface="+mn-ea"/>
              <a:cs typeface="+mn-cs"/>
            </a:rPr>
            <a:t> </a:t>
          </a:r>
          <a:r>
            <a:rPr lang="it-IT" sz="1400" kern="1200" dirty="0" err="1">
              <a:solidFill>
                <a:prstClr val="white"/>
              </a:solidFill>
              <a:latin typeface="Trebuchet MS" panose="020B0603020202020204" pitchFamily="34" charset="0"/>
              <a:ea typeface="+mn-ea"/>
              <a:cs typeface="+mn-cs"/>
            </a:rPr>
            <a:t>Provisions</a:t>
          </a:r>
          <a:r>
            <a:rPr lang="it-IT" sz="1400" kern="1200" dirty="0">
              <a:solidFill>
                <a:prstClr val="white"/>
              </a:solidFill>
              <a:latin typeface="Trebuchet MS" panose="020B0603020202020204" pitchFamily="34" charset="0"/>
              <a:ea typeface="+mn-ea"/>
              <a:cs typeface="+mn-cs"/>
            </a:rPr>
            <a:t> on Critical </a:t>
          </a:r>
          <a:r>
            <a:rPr lang="it-IT" sz="1400" kern="1200" dirty="0" err="1">
              <a:solidFill>
                <a:prstClr val="white"/>
              </a:solidFill>
              <a:latin typeface="Trebuchet MS" panose="020B0603020202020204" pitchFamily="34" charset="0"/>
              <a:ea typeface="+mn-ea"/>
              <a:cs typeface="+mn-cs"/>
            </a:rPr>
            <a:t>Raw</a:t>
          </a:r>
          <a:r>
            <a:rPr lang="it-IT" sz="1400" kern="1200" dirty="0">
              <a:solidFill>
                <a:prstClr val="white"/>
              </a:solidFill>
              <a:latin typeface="Trebuchet MS" panose="020B0603020202020204" pitchFamily="34" charset="0"/>
              <a:ea typeface="+mn-ea"/>
              <a:cs typeface="+mn-cs"/>
            </a:rPr>
            <a:t> </a:t>
          </a:r>
          <a:r>
            <a:rPr lang="it-IT" sz="1400" kern="1200" dirty="0" err="1">
              <a:solidFill>
                <a:prstClr val="white"/>
              </a:solidFill>
              <a:latin typeface="Trebuchet MS" panose="020B0603020202020204" pitchFamily="34" charset="0"/>
              <a:ea typeface="+mn-ea"/>
              <a:cs typeface="+mn-cs"/>
            </a:rPr>
            <a:t>Materials</a:t>
          </a:r>
          <a:r>
            <a:rPr lang="it-IT" sz="1400" kern="1200" dirty="0">
              <a:solidFill>
                <a:prstClr val="white"/>
              </a:solidFill>
              <a:latin typeface="Trebuchet MS" panose="020B0603020202020204" pitchFamily="34" charset="0"/>
              <a:ea typeface="+mn-ea"/>
              <a:cs typeface="+mn-cs"/>
            </a:rPr>
            <a:t> of Strategic </a:t>
          </a:r>
          <a:r>
            <a:rPr lang="it-IT" sz="1400" kern="1200" dirty="0" err="1">
              <a:solidFill>
                <a:prstClr val="white"/>
              </a:solidFill>
              <a:latin typeface="Trebuchet MS" panose="020B0603020202020204" pitchFamily="34" charset="0"/>
              <a:ea typeface="+mn-ea"/>
              <a:cs typeface="+mn-cs"/>
            </a:rPr>
            <a:t>Interest</a:t>
          </a:r>
          <a:endParaRPr lang="it-IT" sz="1400" kern="1200" dirty="0">
            <a:latin typeface="Trebuchet MS" panose="020B0603020202020204" pitchFamily="34" charset="0"/>
          </a:endParaRPr>
        </a:p>
      </dsp:txBody>
      <dsp:txXfrm>
        <a:off x="504417" y="2119222"/>
        <a:ext cx="8877975" cy="707001"/>
      </dsp:txXfrm>
    </dsp:sp>
    <dsp:sp modelId="{5599D033-AB70-43DC-B6B0-0B614BB31693}">
      <dsp:nvSpPr>
        <dsp:cNvPr id="0" name=""/>
        <dsp:cNvSpPr/>
      </dsp:nvSpPr>
      <dsp:spPr>
        <a:xfrm>
          <a:off x="0" y="3569206"/>
          <a:ext cx="9424657" cy="3276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3CA13444-09BE-4115-81DB-3761E65A9C5E}">
      <dsp:nvSpPr>
        <dsp:cNvPr id="0" name=""/>
        <dsp:cNvSpPr/>
      </dsp:nvSpPr>
      <dsp:spPr>
        <a:xfrm>
          <a:off x="469686" y="3063425"/>
          <a:ext cx="8954970" cy="690698"/>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49361" tIns="0" rIns="249361" bIns="0" numCol="1" spcCol="1270" anchor="ctr" anchorCtr="0">
          <a:noAutofit/>
        </a:bodyPr>
        <a:lstStyle/>
        <a:p>
          <a:pPr marL="0" lvl="0" indent="0" algn="ctr" defTabSz="933450">
            <a:lnSpc>
              <a:spcPct val="90000"/>
            </a:lnSpc>
            <a:spcBef>
              <a:spcPct val="0"/>
            </a:spcBef>
            <a:spcAft>
              <a:spcPct val="35000"/>
            </a:spcAft>
            <a:buNone/>
          </a:pPr>
          <a:r>
            <a:rPr lang="it-IT" sz="1600" b="1" kern="1200" dirty="0" err="1">
              <a:latin typeface="Trebuchet MS" panose="020B0603020202020204" pitchFamily="34" charset="0"/>
            </a:rPr>
            <a:t>Article</a:t>
          </a:r>
          <a:r>
            <a:rPr lang="it-IT" sz="1600" b="1" kern="1200" dirty="0">
              <a:latin typeface="Trebuchet MS" panose="020B0603020202020204" pitchFamily="34" charset="0"/>
            </a:rPr>
            <a:t> 15 </a:t>
          </a:r>
          <a:r>
            <a:rPr lang="it-IT" sz="1600" b="1" kern="1200" dirty="0" err="1">
              <a:latin typeface="Trebuchet MS" panose="020B0603020202020204" pitchFamily="34" charset="0"/>
            </a:rPr>
            <a:t>Law</a:t>
          </a:r>
          <a:r>
            <a:rPr lang="it-IT" sz="1600" b="1" kern="1200" dirty="0">
              <a:latin typeface="Trebuchet MS" panose="020B0603020202020204" pitchFamily="34" charset="0"/>
            </a:rPr>
            <a:t> 206/2023</a:t>
          </a:r>
        </a:p>
        <a:p>
          <a:pPr marL="0" lvl="0" indent="0" algn="ctr" defTabSz="933450">
            <a:lnSpc>
              <a:spcPct val="90000"/>
            </a:lnSpc>
            <a:spcBef>
              <a:spcPct val="0"/>
            </a:spcBef>
            <a:spcAft>
              <a:spcPct val="35000"/>
            </a:spcAft>
            <a:buNone/>
          </a:pPr>
          <a:r>
            <a:rPr lang="it-IT" sz="1600" kern="1200" dirty="0" err="1">
              <a:latin typeface="Trebuchet MS" panose="020B0603020202020204" pitchFamily="34" charset="0"/>
            </a:rPr>
            <a:t>Provisions</a:t>
          </a:r>
          <a:r>
            <a:rPr lang="it-IT" sz="1600" kern="1200" dirty="0">
              <a:latin typeface="Trebuchet MS" panose="020B0603020202020204" pitchFamily="34" charset="0"/>
            </a:rPr>
            <a:t> for the Procurement of Critical </a:t>
          </a:r>
          <a:r>
            <a:rPr lang="it-IT" sz="1600" kern="1200" dirty="0" err="1">
              <a:latin typeface="Trebuchet MS" panose="020B0603020202020204" pitchFamily="34" charset="0"/>
            </a:rPr>
            <a:t>Raw</a:t>
          </a:r>
          <a:r>
            <a:rPr lang="it-IT" sz="1600" kern="1200" dirty="0">
              <a:latin typeface="Trebuchet MS" panose="020B0603020202020204" pitchFamily="34" charset="0"/>
            </a:rPr>
            <a:t> </a:t>
          </a:r>
          <a:r>
            <a:rPr lang="it-IT" sz="1600" kern="1200" dirty="0" err="1">
              <a:latin typeface="Trebuchet MS" panose="020B0603020202020204" pitchFamily="34" charset="0"/>
            </a:rPr>
            <a:t>Materials</a:t>
          </a:r>
          <a:r>
            <a:rPr lang="it-IT" sz="1600" kern="1200" dirty="0">
              <a:latin typeface="Trebuchet MS" panose="020B0603020202020204" pitchFamily="34" charset="0"/>
            </a:rPr>
            <a:t> for the </a:t>
          </a:r>
          <a:r>
            <a:rPr lang="it-IT" sz="1600" kern="1200" dirty="0" err="1">
              <a:latin typeface="Trebuchet MS" panose="020B0603020202020204" pitchFamily="34" charset="0"/>
            </a:rPr>
            <a:t>Ceramic</a:t>
          </a:r>
          <a:r>
            <a:rPr lang="it-IT" sz="1600" kern="1200" dirty="0">
              <a:latin typeface="Trebuchet MS" panose="020B0603020202020204" pitchFamily="34" charset="0"/>
            </a:rPr>
            <a:t> Industry</a:t>
          </a:r>
          <a:endParaRPr lang="it-IT" sz="1600" kern="1200" dirty="0">
            <a:solidFill>
              <a:prstClr val="white"/>
            </a:solidFill>
            <a:latin typeface="Trebuchet MS" panose="020B0603020202020204" pitchFamily="34" charset="0"/>
            <a:ea typeface="+mn-ea"/>
            <a:cs typeface="+mn-cs"/>
          </a:endParaRPr>
        </a:p>
      </dsp:txBody>
      <dsp:txXfrm>
        <a:off x="503403" y="3097142"/>
        <a:ext cx="8887536" cy="6232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DF5ED3-76FA-4676-952F-3BDAD34E5A42}">
      <dsp:nvSpPr>
        <dsp:cNvPr id="0" name=""/>
        <dsp:cNvSpPr/>
      </dsp:nvSpPr>
      <dsp:spPr>
        <a:xfrm>
          <a:off x="5632" y="1412577"/>
          <a:ext cx="3095197" cy="255289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t" anchorCtr="0">
          <a:noAutofit/>
        </a:bodyPr>
        <a:lstStyle/>
        <a:p>
          <a:pPr marL="171450" lvl="1" indent="-171450" algn="ctr" defTabSz="800100">
            <a:lnSpc>
              <a:spcPct val="90000"/>
            </a:lnSpc>
            <a:spcBef>
              <a:spcPct val="0"/>
            </a:spcBef>
            <a:spcAft>
              <a:spcPct val="15000"/>
            </a:spcAft>
            <a:buNone/>
          </a:pPr>
          <a:endParaRPr lang="it-IT" sz="1800" b="1" kern="1200">
            <a:solidFill>
              <a:schemeClr val="tx1"/>
            </a:solidFill>
          </a:endParaRPr>
        </a:p>
        <a:p>
          <a:pPr marL="171450" lvl="1" indent="-171450" algn="ctr" defTabSz="800100">
            <a:lnSpc>
              <a:spcPct val="90000"/>
            </a:lnSpc>
            <a:spcBef>
              <a:spcPct val="0"/>
            </a:spcBef>
            <a:spcAft>
              <a:spcPct val="15000"/>
            </a:spcAft>
            <a:buNone/>
          </a:pPr>
          <a:r>
            <a:rPr lang="en-US" sz="1800" b="1" i="0" kern="1200"/>
            <a:t>If a competent authority fails to issue or delays the issuance of an act necessary to carry out the investment...</a:t>
          </a:r>
          <a:endParaRPr lang="it-IT" sz="1800" b="1" kern="1200">
            <a:solidFill>
              <a:schemeClr val="tx1"/>
            </a:solidFill>
          </a:endParaRPr>
        </a:p>
      </dsp:txBody>
      <dsp:txXfrm>
        <a:off x="64381" y="1471326"/>
        <a:ext cx="2977699" cy="1888344"/>
      </dsp:txXfrm>
    </dsp:sp>
    <dsp:sp modelId="{C1CE342C-F45F-4696-8B6B-0FEAA18FC847}">
      <dsp:nvSpPr>
        <dsp:cNvPr id="0" name=""/>
        <dsp:cNvSpPr/>
      </dsp:nvSpPr>
      <dsp:spPr>
        <a:xfrm>
          <a:off x="1732580" y="1975799"/>
          <a:ext cx="3479607" cy="3479607"/>
        </a:xfrm>
        <a:prstGeom prst="leftCircularArrow">
          <a:avLst>
            <a:gd name="adj1" fmla="val 3343"/>
            <a:gd name="adj2" fmla="val 413271"/>
            <a:gd name="adj3" fmla="val 2188781"/>
            <a:gd name="adj4" fmla="val 9024489"/>
            <a:gd name="adj5" fmla="val 39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9D37700-D486-4CC2-A985-1C534B558711}">
      <dsp:nvSpPr>
        <dsp:cNvPr id="0" name=""/>
        <dsp:cNvSpPr/>
      </dsp:nvSpPr>
      <dsp:spPr>
        <a:xfrm>
          <a:off x="693454" y="3418419"/>
          <a:ext cx="2751286" cy="10940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21590" rIns="32385" bIns="21590" numCol="1" spcCol="1270" anchor="ctr" anchorCtr="0">
          <a:noAutofit/>
        </a:bodyPr>
        <a:lstStyle/>
        <a:p>
          <a:pPr marL="0" marR="0" lvl="0" indent="0" algn="ctr" defTabSz="2000250" eaLnBrk="1" fontAlgn="auto" latinLnBrk="0" hangingPunct="1">
            <a:lnSpc>
              <a:spcPct val="90000"/>
            </a:lnSpc>
            <a:spcBef>
              <a:spcPct val="0"/>
            </a:spcBef>
            <a:spcAft>
              <a:spcPct val="35000"/>
            </a:spcAft>
            <a:buClrTx/>
            <a:buSzTx/>
            <a:buFontTx/>
            <a:buNone/>
            <a:tabLst/>
            <a:defRPr/>
          </a:pPr>
          <a:r>
            <a:rPr lang="en-US" sz="1700" b="1" kern="1200">
              <a:solidFill>
                <a:schemeClr val="bg1"/>
              </a:solidFill>
            </a:rPr>
            <a:t>i.e. investments with a value of more than €25 million and a significant impact on employment</a:t>
          </a:r>
          <a:endParaRPr lang="it-IT" sz="1700" kern="1200"/>
        </a:p>
      </dsp:txBody>
      <dsp:txXfrm>
        <a:off x="725499" y="3450464"/>
        <a:ext cx="2687196" cy="1030006"/>
      </dsp:txXfrm>
    </dsp:sp>
    <dsp:sp modelId="{C72BB88F-94E8-478E-80AC-02BDED69676B}">
      <dsp:nvSpPr>
        <dsp:cNvPr id="0" name=""/>
        <dsp:cNvSpPr/>
      </dsp:nvSpPr>
      <dsp:spPr>
        <a:xfrm>
          <a:off x="3998696" y="1412577"/>
          <a:ext cx="3095197" cy="255289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t"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800" b="1" kern="1200" dirty="0"/>
            <a:t>Interested companies, </a:t>
          </a:r>
          <a:r>
            <a:rPr lang="en-US" sz="1800" b="1" kern="1200" dirty="0" err="1"/>
            <a:t>organisations</a:t>
          </a:r>
          <a:r>
            <a:rPr lang="en-US" sz="1800" b="1" kern="1200" dirty="0"/>
            <a:t> or public administrations may contact the Unit.</a:t>
          </a:r>
          <a:endParaRPr lang="it-IT" sz="1800" b="1" kern="1200" dirty="0"/>
        </a:p>
      </dsp:txBody>
      <dsp:txXfrm>
        <a:off x="4057445" y="2018374"/>
        <a:ext cx="2977699" cy="1888344"/>
      </dsp:txXfrm>
    </dsp:sp>
    <dsp:sp modelId="{66431D01-4C2E-4821-94F1-60EA9316D5F2}">
      <dsp:nvSpPr>
        <dsp:cNvPr id="0" name=""/>
        <dsp:cNvSpPr/>
      </dsp:nvSpPr>
      <dsp:spPr>
        <a:xfrm>
          <a:off x="5699850" y="-177458"/>
          <a:ext cx="3875104" cy="3875104"/>
        </a:xfrm>
        <a:prstGeom prst="circularArrow">
          <a:avLst>
            <a:gd name="adj1" fmla="val 3002"/>
            <a:gd name="adj2" fmla="val 368112"/>
            <a:gd name="adj3" fmla="val 19456378"/>
            <a:gd name="adj4" fmla="val 12575511"/>
            <a:gd name="adj5" fmla="val 350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B84D0A8-9844-4CBC-9F8B-134ABB157A96}">
      <dsp:nvSpPr>
        <dsp:cNvPr id="0" name=""/>
        <dsp:cNvSpPr/>
      </dsp:nvSpPr>
      <dsp:spPr>
        <a:xfrm>
          <a:off x="4686518" y="865529"/>
          <a:ext cx="2751286" cy="10940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21590" rIns="32385" bIns="21590" numCol="1" spcCol="1270" anchor="ctr" anchorCtr="0">
          <a:noAutofit/>
        </a:bodyPr>
        <a:lstStyle/>
        <a:p>
          <a:pPr marL="0" lvl="0" indent="0" algn="ctr" defTabSz="755650">
            <a:lnSpc>
              <a:spcPct val="90000"/>
            </a:lnSpc>
            <a:spcBef>
              <a:spcPct val="0"/>
            </a:spcBef>
            <a:spcAft>
              <a:spcPct val="35000"/>
            </a:spcAft>
            <a:buNone/>
          </a:pPr>
          <a:r>
            <a:rPr lang="en-US" sz="1700" b="1" i="0" kern="1200"/>
            <a:t>which reviews the application and if the requirements are met</a:t>
          </a:r>
          <a:endParaRPr lang="it-IT" sz="1700" b="1" kern="1200" dirty="0"/>
        </a:p>
      </dsp:txBody>
      <dsp:txXfrm>
        <a:off x="4718563" y="897574"/>
        <a:ext cx="2687196" cy="1030006"/>
      </dsp:txXfrm>
    </dsp:sp>
    <dsp:sp modelId="{B5E488CB-C2FB-4385-BAE5-75ABCA21C506}">
      <dsp:nvSpPr>
        <dsp:cNvPr id="0" name=""/>
        <dsp:cNvSpPr/>
      </dsp:nvSpPr>
      <dsp:spPr>
        <a:xfrm>
          <a:off x="7991760" y="1412577"/>
          <a:ext cx="3095197" cy="255289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t" anchorCtr="0">
          <a:noAutofit/>
        </a:bodyPr>
        <a:lstStyle/>
        <a:p>
          <a:pPr marL="171450" lvl="1" indent="-171450" algn="ctr" defTabSz="800100">
            <a:lnSpc>
              <a:spcPct val="90000"/>
            </a:lnSpc>
            <a:spcBef>
              <a:spcPct val="0"/>
            </a:spcBef>
            <a:spcAft>
              <a:spcPct val="15000"/>
            </a:spcAft>
            <a:buNone/>
          </a:pPr>
          <a:endParaRPr lang="it-IT" sz="1800" b="1" kern="1200"/>
        </a:p>
        <a:p>
          <a:pPr marL="171450" lvl="1" indent="-171450" algn="ctr" defTabSz="800100">
            <a:lnSpc>
              <a:spcPct val="90000"/>
            </a:lnSpc>
            <a:spcBef>
              <a:spcPct val="0"/>
            </a:spcBef>
            <a:spcAft>
              <a:spcPct val="15000"/>
            </a:spcAft>
            <a:buNone/>
          </a:pPr>
          <a:r>
            <a:rPr lang="en-US" sz="1800" b="1" kern="1200"/>
            <a:t>A formal request is sent to the failing or late authority, which will have 30 days to respond and/or take appropriate measures.</a:t>
          </a:r>
          <a:endParaRPr lang="it-IT" sz="1800" b="1" kern="1200"/>
        </a:p>
      </dsp:txBody>
      <dsp:txXfrm>
        <a:off x="8050509" y="1471326"/>
        <a:ext cx="2977699" cy="1888344"/>
      </dsp:txXfrm>
    </dsp:sp>
    <dsp:sp modelId="{8F9F9948-B1D2-4BA0-A3A7-C097012AA9D2}">
      <dsp:nvSpPr>
        <dsp:cNvPr id="0" name=""/>
        <dsp:cNvSpPr/>
      </dsp:nvSpPr>
      <dsp:spPr>
        <a:xfrm>
          <a:off x="8590358" y="3448233"/>
          <a:ext cx="2751286" cy="10940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21590" rIns="32385" bIns="21590" numCol="1" spcCol="1270" anchor="ctr" anchorCtr="0">
          <a:noAutofit/>
        </a:bodyPr>
        <a:lstStyle/>
        <a:p>
          <a:pPr marL="0" lvl="0" indent="0" algn="ctr" defTabSz="755650">
            <a:lnSpc>
              <a:spcPct val="90000"/>
            </a:lnSpc>
            <a:spcBef>
              <a:spcPct val="0"/>
            </a:spcBef>
            <a:spcAft>
              <a:spcPct val="35000"/>
            </a:spcAft>
            <a:buNone/>
          </a:pPr>
          <a:r>
            <a:rPr lang="en-US" sz="1700" b="1" kern="1200"/>
            <a:t>SUBSTITUTE POWER is activated after 30 days.</a:t>
          </a:r>
          <a:endParaRPr lang="it-IT" sz="1700" b="1" kern="1200"/>
        </a:p>
      </dsp:txBody>
      <dsp:txXfrm>
        <a:off x="8622403" y="3480278"/>
        <a:ext cx="2687196" cy="103000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6C229CCF-9385-4BFF-B166-06589CFE980E}" type="datetimeFigureOut">
              <a:rPr lang="it-IT" smtClean="0"/>
              <a:t>20/02/2026</a:t>
            </a:fld>
            <a:endParaRPr lang="it-IT"/>
          </a:p>
        </p:txBody>
      </p:sp>
      <p:sp>
        <p:nvSpPr>
          <p:cNvPr id="4" name="Segnaposto immagine diapositiva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A73DE723-548E-45C6-92E6-55C9181C20E5}" type="slidenum">
              <a:rPr lang="it-IT" smtClean="0"/>
              <a:t>‹N›</a:t>
            </a:fld>
            <a:endParaRPr lang="it-IT"/>
          </a:p>
        </p:txBody>
      </p:sp>
    </p:spTree>
    <p:extLst>
      <p:ext uri="{BB962C8B-B14F-4D97-AF65-F5344CB8AC3E}">
        <p14:creationId xmlns:p14="http://schemas.microsoft.com/office/powerpoint/2010/main" val="37061719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D612FB-4553-41F4-96EA-BAAACDC45973}"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63294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indent="0">
              <a:buFont typeface="Arial" panose="020B0604020202020204" pitchFamily="34" charset="0"/>
              <a:buNone/>
            </a:pPr>
            <a:r>
              <a:rPr lang="it-IT" sz="1100" b="1">
                <a:effectLst/>
                <a:latin typeface="Arial" panose="020B0604020202020204" pitchFamily="34" charset="0"/>
                <a:ea typeface="Calibri" panose="020F0502020204030204" pitchFamily="34" charset="0"/>
              </a:rPr>
              <a:t>Riferimenti:</a:t>
            </a:r>
          </a:p>
          <a:p>
            <a:pPr marL="0" indent="0">
              <a:buFont typeface="Arial" panose="020B0604020202020204" pitchFamily="34" charset="0"/>
              <a:buNone/>
            </a:pPr>
            <a:r>
              <a:rPr lang="it-IT" sz="1100">
                <a:effectLst/>
                <a:latin typeface="Arial" panose="020B0604020202020204" pitchFamily="34" charset="0"/>
                <a:ea typeface="Calibri" panose="020F0502020204030204" pitchFamily="34" charset="0"/>
              </a:rPr>
              <a:t>https://ec.europa.eu/eurostat/statistics-explained/index.php?title=Cloud_computing_-_statistics_on_the_use_by_enterprises</a:t>
            </a:r>
          </a:p>
          <a:p>
            <a:pPr marL="0" indent="0">
              <a:buFont typeface="Arial" panose="020B0604020202020204" pitchFamily="34" charset="0"/>
              <a:buNone/>
            </a:pPr>
            <a:r>
              <a:rPr lang="it-IT" sz="1100" b="1">
                <a:effectLst/>
                <a:latin typeface="Arial" panose="020B0604020202020204" pitchFamily="34" charset="0"/>
                <a:ea typeface="Calibri" panose="020F0502020204030204" pitchFamily="34" charset="0"/>
              </a:rPr>
              <a:t>Percorso reperimento dei dati su Eurostat: </a:t>
            </a:r>
            <a:r>
              <a:rPr lang="it-IT" sz="1100">
                <a:effectLst/>
                <a:latin typeface="Arial" panose="020B0604020202020204" pitchFamily="34" charset="0"/>
                <a:ea typeface="Calibri" panose="020F0502020204030204" pitchFamily="34" charset="0"/>
              </a:rPr>
              <a:t>ICT </a:t>
            </a:r>
            <a:r>
              <a:rPr lang="it-IT" sz="1100" err="1">
                <a:effectLst/>
                <a:latin typeface="Arial" panose="020B0604020202020204" pitchFamily="34" charset="0"/>
                <a:ea typeface="Calibri" panose="020F0502020204030204" pitchFamily="34" charset="0"/>
              </a:rPr>
              <a:t>usage</a:t>
            </a:r>
            <a:r>
              <a:rPr lang="it-IT" sz="1100">
                <a:effectLst/>
                <a:latin typeface="Arial" panose="020B0604020202020204" pitchFamily="34" charset="0"/>
                <a:ea typeface="Calibri" panose="020F0502020204030204" pitchFamily="34" charset="0"/>
              </a:rPr>
              <a:t> in </a:t>
            </a:r>
            <a:r>
              <a:rPr lang="it-IT" sz="1100" err="1">
                <a:effectLst/>
                <a:latin typeface="Arial" panose="020B0604020202020204" pitchFamily="34" charset="0"/>
                <a:ea typeface="Calibri" panose="020F0502020204030204" pitchFamily="34" charset="0"/>
              </a:rPr>
              <a:t>enterprises</a:t>
            </a:r>
            <a:r>
              <a:rPr lang="it-IT" sz="1100">
                <a:effectLst/>
                <a:latin typeface="Arial" panose="020B0604020202020204" pitchFamily="34" charset="0"/>
                <a:ea typeface="Calibri" panose="020F0502020204030204" pitchFamily="34" charset="0"/>
              </a:rPr>
              <a:t> (</a:t>
            </a:r>
            <a:r>
              <a:rPr lang="it-IT" sz="1100" err="1">
                <a:effectLst/>
                <a:latin typeface="Arial" panose="020B0604020202020204" pitchFamily="34" charset="0"/>
                <a:ea typeface="Calibri" panose="020F0502020204030204" pitchFamily="34" charset="0"/>
              </a:rPr>
              <a:t>isoc_e</a:t>
            </a:r>
            <a:r>
              <a:rPr lang="it-IT" sz="1100">
                <a:effectLst/>
                <a:latin typeface="Arial" panose="020B0604020202020204" pitchFamily="34" charset="0"/>
                <a:ea typeface="Calibri" panose="020F0502020204030204" pitchFamily="34" charset="0"/>
              </a:rPr>
              <a:t>) -&gt; Summary of EU </a:t>
            </a:r>
            <a:r>
              <a:rPr lang="it-IT" sz="1100" err="1">
                <a:effectLst/>
                <a:latin typeface="Arial" panose="020B0604020202020204" pitchFamily="34" charset="0"/>
                <a:ea typeface="Calibri" panose="020F0502020204030204" pitchFamily="34" charset="0"/>
              </a:rPr>
              <a:t>aggregates</a:t>
            </a:r>
            <a:r>
              <a:rPr lang="it-IT" sz="1100">
                <a:effectLst/>
                <a:latin typeface="Arial" panose="020B0604020202020204" pitchFamily="34" charset="0"/>
                <a:ea typeface="Calibri" panose="020F0502020204030204" pitchFamily="34" charset="0"/>
              </a:rPr>
              <a:t> (isoc_ci_eu_en2) -&gt; E-business (</a:t>
            </a:r>
            <a:r>
              <a:rPr lang="it-IT" sz="1100" err="1">
                <a:effectLst/>
                <a:latin typeface="Arial" panose="020B0604020202020204" pitchFamily="34" charset="0"/>
                <a:ea typeface="Calibri" panose="020F0502020204030204" pitchFamily="34" charset="0"/>
              </a:rPr>
              <a:t>isoc_eb</a:t>
            </a:r>
            <a:r>
              <a:rPr lang="it-IT" sz="1100">
                <a:effectLst/>
                <a:latin typeface="Arial" panose="020B0604020202020204" pitchFamily="34" charset="0"/>
                <a:ea typeface="Calibri" panose="020F0502020204030204" pitchFamily="34" charset="0"/>
              </a:rPr>
              <a:t>) -&gt; Cloud computing services (</a:t>
            </a:r>
            <a:r>
              <a:rPr lang="it-IT" sz="1100" err="1">
                <a:effectLst/>
                <a:latin typeface="Arial" panose="020B0604020202020204" pitchFamily="34" charset="0"/>
                <a:ea typeface="Calibri" panose="020F0502020204030204" pitchFamily="34" charset="0"/>
              </a:rPr>
              <a:t>isoc_cicce_use</a:t>
            </a:r>
            <a:r>
              <a:rPr lang="it-IT" sz="1100">
                <a:effectLst/>
                <a:latin typeface="Arial" panose="020B0604020202020204" pitchFamily="34" charset="0"/>
                <a:ea typeface="Calibri" panose="020F0502020204030204" pitchFamily="34" charset="0"/>
              </a:rPr>
              <a:t>)</a:t>
            </a:r>
          </a:p>
          <a:p>
            <a:pPr marL="0" indent="0">
              <a:buFont typeface="Arial" panose="020B0604020202020204" pitchFamily="34" charset="0"/>
              <a:buNone/>
            </a:pPr>
            <a:endParaRPr lang="it-IT" sz="1100">
              <a:effectLst/>
              <a:latin typeface="Arial" panose="020B0604020202020204" pitchFamily="34" charset="0"/>
              <a:ea typeface="Calibri" panose="020F0502020204030204" pitchFamily="34" charset="0"/>
            </a:endParaRPr>
          </a:p>
          <a:p>
            <a:pPr marL="0" indent="0">
              <a:buFont typeface="Arial" panose="020B0604020202020204" pitchFamily="34" charset="0"/>
              <a:buNone/>
            </a:pPr>
            <a:r>
              <a:rPr lang="it-IT" sz="1100">
                <a:effectLst/>
                <a:latin typeface="Arial" panose="020B0604020202020204" pitchFamily="34" charset="0"/>
                <a:ea typeface="Calibri" panose="020F0502020204030204" pitchFamily="34" charset="0"/>
              </a:rPr>
              <a:t>https://www.corrierecomunicazioni.it/digital-economy/cloud-italia-quarta-in-europa-il-60-delle-imprese-e-sulla-nuvola/</a:t>
            </a:r>
          </a:p>
          <a:p>
            <a:pPr marL="0" indent="0">
              <a:buFont typeface="Arial" panose="020B0604020202020204" pitchFamily="34" charset="0"/>
              <a:buNone/>
            </a:pPr>
            <a:endParaRPr lang="it-IT" sz="1100">
              <a:effectLst/>
              <a:latin typeface="Arial" panose="020B0604020202020204" pitchFamily="34" charset="0"/>
              <a:ea typeface="Calibri" panose="020F0502020204030204" pitchFamily="34" charset="0"/>
            </a:endParaRPr>
          </a:p>
          <a:p>
            <a:pPr marL="0" indent="0">
              <a:buFont typeface="Arial" panose="020B0604020202020204" pitchFamily="34" charset="0"/>
              <a:buNone/>
            </a:pPr>
            <a:endParaRPr lang="it-IT" sz="1100" b="1">
              <a:effectLst/>
              <a:latin typeface="Arial" panose="020B0604020202020204" pitchFamily="34" charset="0"/>
              <a:ea typeface="Calibri" panose="020F0502020204030204" pitchFamily="34" charset="0"/>
            </a:endParaRPr>
          </a:p>
          <a:p>
            <a:pPr marL="0" indent="0">
              <a:buFont typeface="Arial" panose="020B0604020202020204" pitchFamily="34" charset="0"/>
              <a:buNone/>
            </a:pPr>
            <a:r>
              <a:rPr lang="it-IT" sz="1100" b="1">
                <a:effectLst/>
                <a:latin typeface="Arial" panose="020B0604020202020204" pitchFamily="34" charset="0"/>
                <a:ea typeface="Calibri" panose="020F0502020204030204" pitchFamily="34" charset="0"/>
              </a:rPr>
              <a:t>Differenza con slide successiva:</a:t>
            </a:r>
          </a:p>
          <a:p>
            <a:pPr marL="0" indent="0">
              <a:buFont typeface="Arial" panose="020B0604020202020204" pitchFamily="34" charset="0"/>
              <a:buNone/>
            </a:pPr>
            <a:r>
              <a:rPr lang="it-IT" sz="1100">
                <a:effectLst/>
                <a:latin typeface="Arial" panose="020B0604020202020204" pitchFamily="34" charset="0"/>
                <a:ea typeface="Calibri" panose="020F0502020204030204" pitchFamily="34" charset="0"/>
              </a:rPr>
              <a:t>La slide successive indica la percentuale di PMI che utilizzano i servizi di Public &amp; </a:t>
            </a:r>
            <a:r>
              <a:rPr lang="it-IT" sz="1100" err="1">
                <a:effectLst/>
                <a:latin typeface="Arial" panose="020B0604020202020204" pitchFamily="34" charset="0"/>
                <a:ea typeface="Calibri" panose="020F0502020204030204" pitchFamily="34" charset="0"/>
              </a:rPr>
              <a:t>Hybrid</a:t>
            </a:r>
            <a:r>
              <a:rPr lang="it-IT" sz="1100">
                <a:effectLst/>
                <a:latin typeface="Arial" panose="020B0604020202020204" pitchFamily="34" charset="0"/>
                <a:ea typeface="Calibri" panose="020F0502020204030204" pitchFamily="34" charset="0"/>
              </a:rPr>
              <a:t> Cloud. (i dati sono dell’Osservatorio dedicato del </a:t>
            </a:r>
            <a:r>
              <a:rPr lang="it-IT" sz="1100" err="1">
                <a:effectLst/>
                <a:latin typeface="Arial" panose="020B0604020202020204" pitchFamily="34" charset="0"/>
                <a:ea typeface="Calibri" panose="020F0502020204030204" pitchFamily="34" charset="0"/>
              </a:rPr>
              <a:t>PoliMi</a:t>
            </a:r>
            <a:r>
              <a:rPr lang="it-IT" sz="1100">
                <a:effectLst/>
                <a:latin typeface="Arial" panose="020B0604020202020204" pitchFamily="34" charset="0"/>
                <a:ea typeface="Calibri" panose="020F0502020204030204" pitchFamily="34" charset="0"/>
              </a:rPr>
              <a:t>, le cui elaborazioni si fondano su un campione preciso)</a:t>
            </a:r>
          </a:p>
          <a:p>
            <a:pPr marL="0" indent="0">
              <a:buFont typeface="Arial" panose="020B0604020202020204" pitchFamily="34" charset="0"/>
              <a:buNone/>
            </a:pPr>
            <a:endParaRPr lang="it-IT" sz="1100">
              <a:effectLst/>
              <a:latin typeface="Arial" panose="020B0604020202020204" pitchFamily="34" charset="0"/>
              <a:ea typeface="Calibri" panose="020F0502020204030204" pitchFamily="34" charset="0"/>
            </a:endParaRPr>
          </a:p>
          <a:p>
            <a:pPr marL="0" indent="0">
              <a:buFont typeface="Arial" panose="020B0604020202020204" pitchFamily="34" charset="0"/>
              <a:buNone/>
            </a:pPr>
            <a:r>
              <a:rPr lang="it-IT" sz="1100">
                <a:effectLst/>
                <a:latin typeface="Arial" panose="020B0604020202020204" pitchFamily="34" charset="0"/>
                <a:ea typeface="Calibri" panose="020F0502020204030204" pitchFamily="34" charset="0"/>
              </a:rPr>
              <a:t>La presente slide, invece, indica puramente la percentuale di imprese, per ciascun Paese, che si serve di servizi cloud, cumulando il dato relativo a grandi imprese e PMI. </a:t>
            </a:r>
          </a:p>
        </p:txBody>
      </p:sp>
      <p:sp>
        <p:nvSpPr>
          <p:cNvPr id="4" name="Segnaposto numero diapositiva 3"/>
          <p:cNvSpPr>
            <a:spLocks noGrp="1"/>
          </p:cNvSpPr>
          <p:nvPr>
            <p:ph type="sldNum" sz="quarter" idx="10"/>
          </p:nvPr>
        </p:nvSpPr>
        <p:spPr/>
        <p:txBody>
          <a:bodyPr/>
          <a:lstStyle/>
          <a:p>
            <a:pPr marL="0" marR="0" lvl="0" indent="0" algn="r" defTabSz="1371600" rtl="0" eaLnBrk="1" fontAlgn="auto" latinLnBrk="0" hangingPunct="1">
              <a:lnSpc>
                <a:spcPct val="100000"/>
              </a:lnSpc>
              <a:spcBef>
                <a:spcPts val="0"/>
              </a:spcBef>
              <a:spcAft>
                <a:spcPts val="0"/>
              </a:spcAft>
              <a:buClrTx/>
              <a:buSzTx/>
              <a:buFontTx/>
              <a:buNone/>
              <a:tabLst/>
              <a:defRPr/>
            </a:pPr>
            <a:fld id="{5E284C95-AC36-47D7-BA46-D13F2CF6C509}" type="slidenum">
              <a:rPr kumimoji="0" lang="ru-RU"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371600" rtl="0" eaLnBrk="1" fontAlgn="auto" latinLnBrk="0" hangingPunct="1">
                <a:lnSpc>
                  <a:spcPct val="100000"/>
                </a:lnSpc>
                <a:spcBef>
                  <a:spcPts val="0"/>
                </a:spcBef>
                <a:spcAft>
                  <a:spcPts val="0"/>
                </a:spcAft>
                <a:buClrTx/>
                <a:buSzTx/>
                <a:buFontTx/>
                <a:buNone/>
                <a:tabLst/>
                <a:defRPr/>
              </a:pPr>
              <a:t>12</a:t>
            </a:fld>
            <a:endParaRPr kumimoji="0" lang="ru-RU"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13956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D612FB-4553-41F4-96EA-BAAACDC45973}"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541933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xml"/><Relationship Id="rId4" Type="http://schemas.openxmlformats.org/officeDocument/2006/relationships/image" Target="../media/image3.emf"/></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1019964" y="2763206"/>
            <a:ext cx="3633362" cy="1008131"/>
          </a:xfrm>
          <a:prstGeom prst="rect">
            <a:avLst/>
          </a:prstGeom>
        </p:spPr>
      </p:pic>
      <p:sp>
        <p:nvSpPr>
          <p:cNvPr id="17" name="bg object 17"/>
          <p:cNvSpPr/>
          <p:nvPr/>
        </p:nvSpPr>
        <p:spPr>
          <a:xfrm>
            <a:off x="4700016" y="0"/>
            <a:ext cx="7492365" cy="6858000"/>
          </a:xfrm>
          <a:custGeom>
            <a:avLst/>
            <a:gdLst/>
            <a:ahLst/>
            <a:cxnLst/>
            <a:rect l="l" t="t" r="r" b="b"/>
            <a:pathLst>
              <a:path w="7492365" h="6858000">
                <a:moveTo>
                  <a:pt x="7491984" y="0"/>
                </a:moveTo>
                <a:lnTo>
                  <a:pt x="2090928" y="0"/>
                </a:lnTo>
                <a:lnTo>
                  <a:pt x="0" y="6858000"/>
                </a:lnTo>
                <a:lnTo>
                  <a:pt x="2090928" y="6858000"/>
                </a:lnTo>
                <a:lnTo>
                  <a:pt x="7491984" y="6858000"/>
                </a:lnTo>
                <a:lnTo>
                  <a:pt x="7491984" y="0"/>
                </a:lnTo>
                <a:close/>
              </a:path>
            </a:pathLst>
          </a:custGeom>
          <a:solidFill>
            <a:srgbClr val="0066CC"/>
          </a:solidFill>
        </p:spPr>
        <p:txBody>
          <a:bodyPr wrap="square" lIns="0" tIns="0" rIns="0" bIns="0" rtlCol="0"/>
          <a:lstStyle/>
          <a:p>
            <a:endParaRPr/>
          </a:p>
        </p:txBody>
      </p:sp>
      <p:sp>
        <p:nvSpPr>
          <p:cNvPr id="2" name="Holder 2"/>
          <p:cNvSpPr>
            <a:spLocks noGrp="1"/>
          </p:cNvSpPr>
          <p:nvPr>
            <p:ph type="ctrTitle"/>
          </p:nvPr>
        </p:nvSpPr>
        <p:spPr>
          <a:xfrm>
            <a:off x="627760" y="2046223"/>
            <a:ext cx="10936478" cy="543560"/>
          </a:xfrm>
          <a:prstGeom prst="rect">
            <a:avLst/>
          </a:prstGeom>
        </p:spPr>
        <p:txBody>
          <a:bodyPr wrap="square" lIns="0" tIns="0" rIns="0" bIns="0">
            <a:spAutoFit/>
          </a:bodyPr>
          <a:lstStyle>
            <a:lvl1pPr>
              <a:defRPr sz="3400" b="0" i="0">
                <a:solidFill>
                  <a:schemeClr val="bg1"/>
                </a:solidFill>
                <a:latin typeface="Lucida Sans Unicode"/>
                <a:cs typeface="Lucida Sans Unicode"/>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CB6E80B0-FEF9-43A2-BDBE-D42FA405B0AD}" type="datetime1">
              <a:rPr lang="en-US" smtClean="0"/>
              <a:t>2/20/2026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extLst>
      <p:ext uri="{BB962C8B-B14F-4D97-AF65-F5344CB8AC3E}">
        <p14:creationId xmlns:p14="http://schemas.microsoft.com/office/powerpoint/2010/main" val="244368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377748" y="332613"/>
            <a:ext cx="9147252" cy="299720"/>
          </a:xfrm>
        </p:spPr>
        <p:txBody>
          <a:bodyPr lIns="0" tIns="0" rIns="0" bIns="0"/>
          <a:lstStyle>
            <a:lvl1pPr>
              <a:defRPr sz="1800" b="1" i="0">
                <a:solidFill>
                  <a:srgbClr val="0066CC"/>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sz="1400" b="0" i="0">
                <a:solidFill>
                  <a:srgbClr val="0066CC"/>
                </a:solidFill>
                <a:latin typeface="Lucida Sans Unicode"/>
                <a:cs typeface="Lucida Sans Unicode"/>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9AB61CC5-234D-4CDA-B42B-D84E41D13C6E}" type="datetime1">
              <a:rPr lang="en-US" smtClean="0"/>
              <a:t>2/20/2026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extLst>
      <p:ext uri="{BB962C8B-B14F-4D97-AF65-F5344CB8AC3E}">
        <p14:creationId xmlns:p14="http://schemas.microsoft.com/office/powerpoint/2010/main" val="332858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1" i="0">
                <a:solidFill>
                  <a:srgbClr val="0066CC"/>
                </a:solidFill>
                <a:latin typeface="Trebuchet MS"/>
                <a:cs typeface="Trebuchet MS"/>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95855EC0-4974-4A4E-836F-693C5B6494FF}" type="datetime1">
              <a:rPr lang="en-US" smtClean="0"/>
              <a:t>2/20/2026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extLst>
      <p:ext uri="{BB962C8B-B14F-4D97-AF65-F5344CB8AC3E}">
        <p14:creationId xmlns:p14="http://schemas.microsoft.com/office/powerpoint/2010/main" val="2077115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1" i="0">
                <a:solidFill>
                  <a:srgbClr val="0066CC"/>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F2DE9DD3-7F95-4263-823D-A1A52BA690B9}" type="datetime1">
              <a:rPr lang="en-US" smtClean="0"/>
              <a:t>2/20/2026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extLst>
      <p:ext uri="{BB962C8B-B14F-4D97-AF65-F5344CB8AC3E}">
        <p14:creationId xmlns:p14="http://schemas.microsoft.com/office/powerpoint/2010/main" val="482835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FD24E2-A16D-4A9F-9229-A27BDF477FFD}" type="datetime1">
              <a:rPr lang="en-US" smtClean="0"/>
              <a:t>2/20/2026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extLst>
      <p:ext uri="{BB962C8B-B14F-4D97-AF65-F5344CB8AC3E}">
        <p14:creationId xmlns:p14="http://schemas.microsoft.com/office/powerpoint/2010/main" val="3445386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Section header line">
    <p:bg bwMode="blackWhite">
      <p:bgPr>
        <a:gradFill flip="none" rotWithShape="1">
          <a:gsLst>
            <a:gs pos="0">
              <a:srgbClr val="0066CC"/>
            </a:gs>
            <a:gs pos="100000">
              <a:srgbClr val="003B76"/>
            </a:gs>
          </a:gsLst>
          <a:lin ang="8100000" scaled="1"/>
          <a:tileRect/>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19969458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3" name="Object 2"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‹N›</a:t>
            </a:fld>
            <a:endParaRPr lang="en-US" sz="1000" kern="1200">
              <a:solidFill>
                <a:schemeClr val="bg1"/>
              </a:solidFill>
              <a:latin typeface="+mn-lt"/>
              <a:ea typeface="+mn-ea"/>
              <a:cs typeface="+mn-cs"/>
              <a:sym typeface="Trebuchet MS" panose="020B0603020202020204" pitchFamily="34" charset="0"/>
            </a:endParaRPr>
          </a:p>
        </p:txBody>
      </p:sp>
      <p:sp>
        <p:nvSpPr>
          <p:cNvPr id="4" name="Date Placeholder 3"/>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ea typeface="+mn-ea"/>
                <a:cs typeface="+mn-cs"/>
                <a:sym typeface="Trebuchet MS" panose="020B0603020202020204" pitchFamily="34" charset="0"/>
              </a:defRPr>
            </a:lvl1pPr>
          </a:lstStyle>
          <a:p>
            <a:fld id="{6C854423-24FC-4E0B-89D9-8E0EB50DC3CA}" type="datetime1">
              <a:rPr lang="en-US" smtClean="0"/>
              <a:t>2/20/2026</a:t>
            </a:fld>
            <a:endParaRPr lang="en-US"/>
          </a:p>
        </p:txBody>
      </p:sp>
      <p:sp>
        <p:nvSpPr>
          <p:cNvPr id="147" name="Title 1"/>
          <p:cNvSpPr>
            <a:spLocks noGrp="1"/>
          </p:cNvSpPr>
          <p:nvPr>
            <p:ph type="title" hasCustomPrompt="1"/>
          </p:nvPr>
        </p:nvSpPr>
        <p:spPr bwMode="blackWhite">
          <a:xfrm>
            <a:off x="630000" y="3826800"/>
            <a:ext cx="10936800" cy="2041200"/>
          </a:xfrm>
        </p:spPr>
        <p:txBody>
          <a:bodyPr vert="horz" anchor="t">
            <a:noAutofit/>
          </a:bodyPr>
          <a:lstStyle>
            <a:lvl1pPr>
              <a:defRPr sz="5400">
                <a:solidFill>
                  <a:schemeClr val="bg1"/>
                </a:solidFill>
                <a:latin typeface="+mj-lt"/>
                <a:ea typeface="+mj-ea"/>
                <a:cs typeface="+mj-cs"/>
                <a:sym typeface="Trebuchet MS" panose="020B0603020202020204" pitchFamily="34" charset="0"/>
              </a:defRPr>
            </a:lvl1pPr>
          </a:lstStyle>
          <a:p>
            <a:r>
              <a:rPr lang="en-US"/>
              <a:t>Click to add big statement text</a:t>
            </a:r>
          </a:p>
        </p:txBody>
      </p:sp>
      <p:cxnSp>
        <p:nvCxnSpPr>
          <p:cNvPr id="148" name="Straight Connector 147"/>
          <p:cNvCxnSpPr/>
          <p:nvPr userDrawn="1"/>
        </p:nvCxnSpPr>
        <p:spPr bwMode="white">
          <a:xfrm>
            <a:off x="618898" y="3680016"/>
            <a:ext cx="11576304" cy="0"/>
          </a:xfrm>
          <a:prstGeom prst="line">
            <a:avLst/>
          </a:prstGeom>
          <a:ln w="19050" cmpd="sng">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101519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Master 5">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6744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48DDD183-9C54-4BF9-9B86-94A339F0BB84}"/>
              </a:ext>
            </a:extLst>
          </p:cNvPr>
          <p:cNvGraphicFramePr>
            <a:graphicFrameLocks noChangeAspect="1"/>
          </p:cNvGraphicFramePr>
          <p:nvPr userDrawn="1">
            <p:custDataLst>
              <p:tags r:id="rId9"/>
            </p:custDataLst>
            <p:extLst>
              <p:ext uri="{D42A27DB-BD31-4B8C-83A1-F6EECF244321}">
                <p14:modId xmlns:p14="http://schemas.microsoft.com/office/powerpoint/2010/main" val="300766650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404" imgH="405" progId="TCLayout.ActiveDocument.1">
                  <p:embed/>
                </p:oleObj>
              </mc:Choice>
              <mc:Fallback>
                <p:oleObj name="think-cell Slide" r:id="rId10" imgW="404" imgH="405" progId="TCLayout.ActiveDocument.1">
                  <p:embed/>
                  <p:pic>
                    <p:nvPicPr>
                      <p:cNvPr id="7" name="Object 6" hidden="1">
                        <a:extLst>
                          <a:ext uri="{FF2B5EF4-FFF2-40B4-BE49-F238E27FC236}">
                            <a16:creationId xmlns:a16="http://schemas.microsoft.com/office/drawing/2014/main" id="{48DDD183-9C54-4BF9-9B86-94A339F0BB84}"/>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pic>
        <p:nvPicPr>
          <p:cNvPr id="16" name="bg object 16"/>
          <p:cNvPicPr/>
          <p:nvPr/>
        </p:nvPicPr>
        <p:blipFill>
          <a:blip r:embed="rId12" cstate="print"/>
          <a:stretch>
            <a:fillRect/>
          </a:stretch>
        </p:blipFill>
        <p:spPr>
          <a:xfrm>
            <a:off x="9802936" y="224417"/>
            <a:ext cx="2023552" cy="562367"/>
          </a:xfrm>
          <a:prstGeom prst="rect">
            <a:avLst/>
          </a:prstGeom>
        </p:spPr>
      </p:pic>
      <p:sp>
        <p:nvSpPr>
          <p:cNvPr id="2" name="Holder 2"/>
          <p:cNvSpPr>
            <a:spLocks noGrp="1"/>
          </p:cNvSpPr>
          <p:nvPr>
            <p:ph type="title"/>
          </p:nvPr>
        </p:nvSpPr>
        <p:spPr>
          <a:xfrm>
            <a:off x="377748" y="332613"/>
            <a:ext cx="11436502" cy="299720"/>
          </a:xfrm>
          <a:prstGeom prst="rect">
            <a:avLst/>
          </a:prstGeom>
        </p:spPr>
        <p:txBody>
          <a:bodyPr wrap="square" lIns="0" tIns="0" rIns="0" bIns="0">
            <a:spAutoFit/>
          </a:bodyPr>
          <a:lstStyle>
            <a:lvl1pPr>
              <a:defRPr sz="1800" b="1" i="0">
                <a:solidFill>
                  <a:srgbClr val="0066CC"/>
                </a:solidFill>
                <a:latin typeface="Trebuchet MS"/>
                <a:cs typeface="Trebuchet MS"/>
              </a:defRPr>
            </a:lvl1pPr>
          </a:lstStyle>
          <a:p>
            <a:endParaRPr/>
          </a:p>
        </p:txBody>
      </p:sp>
      <p:sp>
        <p:nvSpPr>
          <p:cNvPr id="3" name="Holder 3"/>
          <p:cNvSpPr>
            <a:spLocks noGrp="1"/>
          </p:cNvSpPr>
          <p:nvPr>
            <p:ph type="body" idx="1"/>
          </p:nvPr>
        </p:nvSpPr>
        <p:spPr>
          <a:xfrm>
            <a:off x="4082034" y="1696059"/>
            <a:ext cx="7312659" cy="1425575"/>
          </a:xfrm>
          <a:prstGeom prst="rect">
            <a:avLst/>
          </a:prstGeom>
        </p:spPr>
        <p:txBody>
          <a:bodyPr wrap="square" lIns="0" tIns="0" rIns="0" bIns="0">
            <a:spAutoFit/>
          </a:bodyPr>
          <a:lstStyle>
            <a:lvl1pPr>
              <a:defRPr sz="1400" b="0" i="0">
                <a:solidFill>
                  <a:srgbClr val="0066CC"/>
                </a:solidFill>
                <a:latin typeface="Lucida Sans Unicode"/>
                <a:cs typeface="Lucida Sans Unicode"/>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455C2CBE-ABF7-4D22-93E0-97127994D416}" type="datetime1">
              <a:rPr lang="en-US" smtClean="0"/>
              <a:t>2/20/2026</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a:t>
            </a:fld>
            <a:endParaRPr/>
          </a:p>
        </p:txBody>
      </p:sp>
    </p:spTree>
    <p:extLst>
      <p:ext uri="{BB962C8B-B14F-4D97-AF65-F5344CB8AC3E}">
        <p14:creationId xmlns:p14="http://schemas.microsoft.com/office/powerpoint/2010/main" val="698750238"/>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Lst>
  <p:hf hdr="0" ft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3.xml"/><Relationship Id="rId5" Type="http://schemas.openxmlformats.org/officeDocument/2006/relationships/image" Target="../media/image1.emf"/><Relationship Id="rId4" Type="http://schemas.openxmlformats.org/officeDocument/2006/relationships/oleObject" Target="../embeddings/oleObject3.bin"/></Relationships>
</file>

<file path=ppt/slides/_rels/slide10.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8" Type="http://schemas.microsoft.com/office/2007/relationships/hdphoto" Target="../media/hdphoto2.wdp"/><Relationship Id="rId13" Type="http://schemas.openxmlformats.org/officeDocument/2006/relationships/image" Target="../media/image16.png"/><Relationship Id="rId18" Type="http://schemas.microsoft.com/office/2007/relationships/hdphoto" Target="../media/hdphoto7.wdp"/><Relationship Id="rId3" Type="http://schemas.openxmlformats.org/officeDocument/2006/relationships/image" Target="../media/image10.png"/><Relationship Id="rId7" Type="http://schemas.openxmlformats.org/officeDocument/2006/relationships/image" Target="../media/image13.png"/><Relationship Id="rId12" Type="http://schemas.microsoft.com/office/2007/relationships/hdphoto" Target="../media/hdphoto4.wdp"/><Relationship Id="rId17" Type="http://schemas.openxmlformats.org/officeDocument/2006/relationships/image" Target="../media/image18.png"/><Relationship Id="rId2" Type="http://schemas.openxmlformats.org/officeDocument/2006/relationships/notesSlide" Target="../notesSlides/notesSlide2.xml"/><Relationship Id="rId16" Type="http://schemas.microsoft.com/office/2007/relationships/hdphoto" Target="../media/hdphoto6.wdp"/><Relationship Id="rId1" Type="http://schemas.openxmlformats.org/officeDocument/2006/relationships/slideLayout" Target="../slideLayouts/slideLayout7.xml"/><Relationship Id="rId6" Type="http://schemas.microsoft.com/office/2007/relationships/hdphoto" Target="../media/hdphoto1.wdp"/><Relationship Id="rId11" Type="http://schemas.openxmlformats.org/officeDocument/2006/relationships/image" Target="../media/image15.png"/><Relationship Id="rId5" Type="http://schemas.openxmlformats.org/officeDocument/2006/relationships/image" Target="../media/image12.png"/><Relationship Id="rId15" Type="http://schemas.openxmlformats.org/officeDocument/2006/relationships/image" Target="../media/image17.png"/><Relationship Id="rId10" Type="http://schemas.microsoft.com/office/2007/relationships/hdphoto" Target="../media/hdphoto3.wdp"/><Relationship Id="rId4" Type="http://schemas.openxmlformats.org/officeDocument/2006/relationships/image" Target="../media/image11.svg"/><Relationship Id="rId9" Type="http://schemas.openxmlformats.org/officeDocument/2006/relationships/image" Target="../media/image14.png"/><Relationship Id="rId14" Type="http://schemas.microsoft.com/office/2007/relationships/hdphoto" Target="../media/hdphoto5.wdp"/></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4.xml"/><Relationship Id="rId5" Type="http://schemas.openxmlformats.org/officeDocument/2006/relationships/image" Target="../media/image1.emf"/><Relationship Id="rId4" Type="http://schemas.openxmlformats.org/officeDocument/2006/relationships/oleObject" Target="../embeddings/oleObject3.bin"/></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diagramLayout" Target="../diagrams/layout2.xml"/><Relationship Id="rId7" Type="http://schemas.openxmlformats.org/officeDocument/2006/relationships/image" Target="../media/image6.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486;p5">
            <a:extLst>
              <a:ext uri="{FF2B5EF4-FFF2-40B4-BE49-F238E27FC236}">
                <a16:creationId xmlns:a16="http://schemas.microsoft.com/office/drawing/2014/main" id="{FFC653DC-AE94-218C-D9E6-2794CBFE54CD}"/>
              </a:ext>
            </a:extLst>
          </p:cNvPr>
          <p:cNvSpPr txBox="1"/>
          <p:nvPr/>
        </p:nvSpPr>
        <p:spPr>
          <a:xfrm>
            <a:off x="6445624" y="1461248"/>
            <a:ext cx="5549152" cy="3344368"/>
          </a:xfrm>
          <a:prstGeom prst="rect">
            <a:avLst/>
          </a:prstGeom>
          <a:noFill/>
          <a:ln>
            <a:noFill/>
          </a:ln>
        </p:spPr>
        <p:style>
          <a:lnRef idx="0">
            <a:scrgbClr r="0" g="0" b="0"/>
          </a:lnRef>
          <a:fillRef idx="0">
            <a:scrgbClr r="0" g="0" b="0"/>
          </a:fillRef>
          <a:effectRef idx="0">
            <a:scrgbClr r="0" g="0" b="0"/>
          </a:effectRef>
          <a:fontRef idx="minor">
            <a:schemeClr val="dk1"/>
          </a:fontRef>
        </p:style>
        <p:txBody>
          <a:bodyPr spcFirstLastPara="1" wrap="square" lIns="0" tIns="0" rIns="0" bIns="0" anchor="ctr" anchorCtr="0">
            <a:noAutofit/>
          </a:bodyPr>
          <a:lstStyle/>
          <a:p>
            <a:pPr marL="97155" marR="0" lvl="1" indent="0" algn="ctr" defTabSz="914400" rtl="0" eaLnBrk="1" fontAlgn="auto"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noFill/>
              </a:ln>
              <a:solidFill>
                <a:prstClr val="white"/>
              </a:solidFill>
              <a:effectLst/>
              <a:uLnTx/>
              <a:uFillTx/>
              <a:latin typeface="Calibri"/>
              <a:ea typeface="Titillium Web"/>
              <a:cs typeface="Titillium Web"/>
              <a:sym typeface="Titillium Web"/>
            </a:endParaRPr>
          </a:p>
          <a:p>
            <a:pPr marL="97155" marR="0" lvl="1"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Calibri"/>
                <a:ea typeface="Titillium Web"/>
                <a:cs typeface="Titillium Web"/>
                <a:sym typeface="Titillium Web"/>
              </a:rPr>
              <a:t>Investment Facilitation and Unblocking Unit (UMASI)</a:t>
            </a:r>
          </a:p>
          <a:p>
            <a:pPr marL="97155" marR="0" lvl="1" indent="0" algn="ctr" defTabSz="914400" rtl="0" eaLnBrk="1" fontAlgn="auto"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noFill/>
              </a:ln>
              <a:solidFill>
                <a:prstClr val="white"/>
              </a:solidFill>
              <a:effectLst/>
              <a:uLnTx/>
              <a:uFillTx/>
              <a:latin typeface="Calibri"/>
              <a:ea typeface="Titillium Web"/>
              <a:cs typeface="Titillium Web"/>
              <a:sym typeface="Titillium Web"/>
            </a:endParaRPr>
          </a:p>
          <a:p>
            <a:pPr marL="97155" marR="0" lvl="1"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a:ea typeface="Titillium Web"/>
                <a:cs typeface="Titillium Web"/>
                <a:sym typeface="Titillium Web"/>
              </a:rPr>
              <a:t>Substitute powers and investment support </a:t>
            </a:r>
          </a:p>
          <a:p>
            <a:pPr marL="97155" marR="0" lvl="1"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a:ea typeface="Titillium Web"/>
              <a:cs typeface="Titillium Web"/>
            </a:endParaRPr>
          </a:p>
        </p:txBody>
      </p:sp>
      <p:graphicFrame>
        <p:nvGraphicFramePr>
          <p:cNvPr id="3" name="Object 2" hidden="1">
            <a:extLst>
              <a:ext uri="{FF2B5EF4-FFF2-40B4-BE49-F238E27FC236}">
                <a16:creationId xmlns:a16="http://schemas.microsoft.com/office/drawing/2014/main" id="{0EB68012-2CC8-4230-9FA6-4C72B32DF1A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3" name="Object 2" hidden="1">
                        <a:extLst>
                          <a:ext uri="{FF2B5EF4-FFF2-40B4-BE49-F238E27FC236}">
                            <a16:creationId xmlns:a16="http://schemas.microsoft.com/office/drawing/2014/main" id="{0EB68012-2CC8-4230-9FA6-4C72B32DF1A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 Placeholder 14">
            <a:extLst>
              <a:ext uri="{FF2B5EF4-FFF2-40B4-BE49-F238E27FC236}">
                <a16:creationId xmlns:a16="http://schemas.microsoft.com/office/drawing/2014/main" id="{04182BD0-D2B8-1D25-2AC8-B2E980C1A2AF}"/>
              </a:ext>
            </a:extLst>
          </p:cNvPr>
          <p:cNvSpPr txBox="1">
            <a:spLocks/>
          </p:cNvSpPr>
          <p:nvPr/>
        </p:nvSpPr>
        <p:spPr>
          <a:xfrm>
            <a:off x="3255456" y="6472691"/>
            <a:ext cx="1490375" cy="213520"/>
          </a:xfrm>
          <a:prstGeom prst="rect">
            <a:avLst/>
          </a:prstGeom>
        </p:spPr>
        <p:txBody>
          <a:bodyPr vert="horz" wrap="none" lIns="0" tIns="0" rIns="0" bIns="0" rtlCol="0" anchor="t">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66CC"/>
              </a:solidFill>
              <a:effectLst/>
              <a:uLnTx/>
              <a:uFillTx/>
              <a:latin typeface="Titillium Web"/>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66CC"/>
              </a:solidFill>
              <a:effectLst/>
              <a:uLnTx/>
              <a:uFillTx/>
              <a:latin typeface="Calibri"/>
              <a:ea typeface="+mn-ea"/>
              <a:cs typeface="+mn-cs"/>
            </a:endParaRPr>
          </a:p>
        </p:txBody>
      </p:sp>
      <p:sp>
        <p:nvSpPr>
          <p:cNvPr id="6" name="Title 11">
            <a:extLst>
              <a:ext uri="{FF2B5EF4-FFF2-40B4-BE49-F238E27FC236}">
                <a16:creationId xmlns:a16="http://schemas.microsoft.com/office/drawing/2014/main" id="{C4DB8D27-0B0D-F7A7-FACC-A53A16136534}"/>
              </a:ext>
            </a:extLst>
          </p:cNvPr>
          <p:cNvSpPr>
            <a:spLocks noGrp="1"/>
          </p:cNvSpPr>
          <p:nvPr/>
        </p:nvSpPr>
        <p:spPr bwMode="ltGray">
          <a:xfrm>
            <a:off x="6363881" y="3055303"/>
            <a:ext cx="5527122" cy="1325563"/>
          </a:xfrm>
          <a:prstGeom prst="rect">
            <a:avLst/>
          </a:prstGeom>
        </p:spPr>
        <p:txBody>
          <a:bodyPr vert="horz" lIns="0" tIns="0" rIns="0" bIns="0" rtlCol="0" anchor="t">
            <a:noAutofit/>
          </a:bodyPr>
          <a:lstStyle>
            <a:lvl1pPr algn="l" defTabSz="914400" rtl="0" eaLnBrk="1" latinLnBrk="0" hangingPunct="1">
              <a:lnSpc>
                <a:spcPct val="90000"/>
              </a:lnSpc>
              <a:spcBef>
                <a:spcPct val="0"/>
              </a:spcBef>
              <a:buNone/>
              <a:defRPr kumimoji="0" lang="en-US" sz="4000" b="1" i="0" u="none" strike="noStrike" kern="1200" cap="all" spc="0" normalizeH="0" baseline="0" dirty="0">
                <a:ln>
                  <a:noFill/>
                </a:ln>
                <a:solidFill>
                  <a:srgbClr val="FFFFFF"/>
                </a:solidFill>
                <a:effectLst/>
                <a:uLnTx/>
                <a:uFillTx/>
                <a:latin typeface="Titillium Web" panose="00000300000000000000" pitchFamily="2" charset="0"/>
                <a:ea typeface="+mj-ea"/>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it-IT" sz="4000" b="1" i="0" u="none" strike="noStrike" kern="1200" cap="all" spc="0" normalizeH="0" baseline="0" noProof="0">
              <a:ln>
                <a:noFill/>
              </a:ln>
              <a:solidFill>
                <a:srgbClr val="4BE87D"/>
              </a:solidFill>
              <a:effectLst/>
              <a:uLnTx/>
              <a:uFillTx/>
              <a:latin typeface="Titillium Web" panose="00000300000000000000" pitchFamily="2" charset="0"/>
              <a:ea typeface="+mj-ea"/>
              <a:cs typeface="+mj-cs"/>
              <a:sym typeface="Trebuchet MS" panose="020B0603020202020204" pitchFamily="34" charset="0"/>
            </a:endParaRPr>
          </a:p>
        </p:txBody>
      </p:sp>
      <p:sp>
        <p:nvSpPr>
          <p:cNvPr id="7" name="Segnaposto numero diapositiva 6">
            <a:extLst>
              <a:ext uri="{FF2B5EF4-FFF2-40B4-BE49-F238E27FC236}">
                <a16:creationId xmlns:a16="http://schemas.microsoft.com/office/drawing/2014/main" id="{FBCBB99D-2C7B-0C21-7B2A-571137D346D4}"/>
              </a:ext>
            </a:extLst>
          </p:cNvPr>
          <p:cNvSpPr>
            <a:spLocks noGrp="1"/>
          </p:cNvSpPr>
          <p:nvPr>
            <p:ph type="sldNum" sz="quarter" idx="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it-IT"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8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Rettangolo 7"/>
          <p:cNvSpPr/>
          <p:nvPr/>
        </p:nvSpPr>
        <p:spPr>
          <a:xfrm>
            <a:off x="5301673" y="5630024"/>
            <a:ext cx="6096000" cy="646331"/>
          </a:xfrm>
          <a:prstGeom prst="rect">
            <a:avLst/>
          </a:prstGeom>
        </p:spPr>
        <p:txBody>
          <a:bodyPr>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a:ea typeface="+mn-ea"/>
                <a:cs typeface="+mn-cs"/>
              </a:rPr>
              <a:t>umasi@mise.gov.it</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white"/>
                </a:solidFill>
                <a:effectLst/>
                <a:uLnTx/>
                <a:uFillTx/>
                <a:latin typeface="Calibri"/>
                <a:ea typeface="+mn-ea"/>
                <a:cs typeface="+mn-cs"/>
              </a:rPr>
              <a:t>umasi@pec.mimit.gov.it </a:t>
            </a:r>
          </a:p>
        </p:txBody>
      </p:sp>
      <p:sp>
        <p:nvSpPr>
          <p:cNvPr id="4" name="CasellaDiTesto 3"/>
          <p:cNvSpPr txBox="1"/>
          <p:nvPr/>
        </p:nvSpPr>
        <p:spPr>
          <a:xfrm>
            <a:off x="2061353" y="2779489"/>
            <a:ext cx="2895600" cy="707886"/>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2000" b="1" i="0" u="none" strike="noStrike" kern="1200" cap="none" spc="0" normalizeH="0" baseline="0" noProof="0" err="1">
                <a:ln>
                  <a:noFill/>
                </a:ln>
                <a:solidFill>
                  <a:srgbClr val="4F81BD"/>
                </a:solidFill>
                <a:effectLst/>
                <a:uLnTx/>
                <a:uFillTx/>
                <a:latin typeface="Calibri"/>
                <a:ea typeface="+mn-ea"/>
                <a:cs typeface="+mn-cs"/>
              </a:rPr>
              <a:t>Ministry</a:t>
            </a:r>
            <a:r>
              <a:rPr kumimoji="0" lang="it-IT" sz="2000" b="1" i="0" u="none" strike="noStrike" kern="1200" cap="none" spc="0" normalizeH="0" baseline="0" noProof="0">
                <a:ln>
                  <a:noFill/>
                </a:ln>
                <a:solidFill>
                  <a:srgbClr val="4F81BD"/>
                </a:solidFill>
                <a:effectLst/>
                <a:uLnTx/>
                <a:uFillTx/>
                <a:latin typeface="Calibri"/>
                <a:ea typeface="+mn-ea"/>
                <a:cs typeface="+mn-cs"/>
              </a:rPr>
              <a:t> of Enterprises and Made in </a:t>
            </a:r>
            <a:r>
              <a:rPr kumimoji="0" lang="it-IT" sz="2000" b="1" i="0" u="none" strike="noStrike" kern="1200" cap="none" spc="0" normalizeH="0" baseline="0" noProof="0" err="1">
                <a:ln>
                  <a:noFill/>
                </a:ln>
                <a:solidFill>
                  <a:srgbClr val="4F81BD"/>
                </a:solidFill>
                <a:effectLst/>
                <a:uLnTx/>
                <a:uFillTx/>
                <a:latin typeface="Calibri"/>
                <a:ea typeface="+mn-ea"/>
                <a:cs typeface="+mn-cs"/>
              </a:rPr>
              <a:t>Italy</a:t>
            </a:r>
            <a:endParaRPr kumimoji="0" lang="it-IT" sz="2000" b="1" i="0" u="none" strike="noStrike" kern="1200" cap="none" spc="0" normalizeH="0" baseline="0" noProof="0">
              <a:ln>
                <a:noFill/>
              </a:ln>
              <a:solidFill>
                <a:srgbClr val="4F81BD"/>
              </a:solidFill>
              <a:effectLst/>
              <a:uLnTx/>
              <a:uFillTx/>
              <a:latin typeface="Calibri"/>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9F3C3C-3FE0-FE91-4E5C-21C0C3779C51}"/>
            </a:ext>
          </a:extLst>
        </p:cNvPr>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90BB8B56-623B-EA5A-C546-562845741DAA}"/>
              </a:ext>
            </a:extLst>
          </p:cNvPr>
          <p:cNvSpPr>
            <a:spLocks noGrp="1"/>
          </p:cNvSpPr>
          <p:nvPr>
            <p:ph type="sldNum" sz="quarter" idx="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it-IT"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8" name="CasellaDiTesto 7">
            <a:extLst>
              <a:ext uri="{FF2B5EF4-FFF2-40B4-BE49-F238E27FC236}">
                <a16:creationId xmlns:a16="http://schemas.microsoft.com/office/drawing/2014/main" id="{5B75DDE6-A61E-4FEA-85E7-8D37E1DF19EB}"/>
              </a:ext>
            </a:extLst>
          </p:cNvPr>
          <p:cNvSpPr txBox="1"/>
          <p:nvPr/>
        </p:nvSpPr>
        <p:spPr>
          <a:xfrm>
            <a:off x="768814" y="355469"/>
            <a:ext cx="10252626" cy="523220"/>
          </a:xfrm>
          <a:prstGeom prst="rect">
            <a:avLst/>
          </a:prstGeom>
          <a:noFill/>
        </p:spPr>
        <p:txBody>
          <a:bodyPr wrap="square" rtlCol="0">
            <a:spAutoFit/>
          </a:bodyPr>
          <a:lstStyle/>
          <a:p>
            <a:pPr algn="ctr"/>
            <a:r>
              <a:rPr kumimoji="0" lang="it-IT" sz="2800" b="1" i="0" u="none" strike="noStrike" kern="0" cap="none" spc="0" normalizeH="0" baseline="0" noProof="0" dirty="0" err="1">
                <a:ln>
                  <a:noFill/>
                </a:ln>
                <a:solidFill>
                  <a:schemeClr val="tx2"/>
                </a:solidFill>
                <a:effectLst/>
                <a:uLnTx/>
                <a:uFillTx/>
                <a:latin typeface="Titillium Web" pitchFamily="2" charset="77"/>
                <a:ea typeface="+mj-ea"/>
              </a:rPr>
              <a:t>Article</a:t>
            </a:r>
            <a:r>
              <a:rPr kumimoji="0" lang="it-IT" sz="2800" b="1" i="0" u="none" strike="noStrike" kern="0" cap="none" spc="0" normalizeH="0" baseline="0" noProof="0" dirty="0">
                <a:ln>
                  <a:noFill/>
                </a:ln>
                <a:solidFill>
                  <a:schemeClr val="tx2"/>
                </a:solidFill>
                <a:effectLst/>
                <a:uLnTx/>
                <a:uFillTx/>
                <a:latin typeface="Titillium Web" pitchFamily="2" charset="77"/>
                <a:ea typeface="+mj-ea"/>
              </a:rPr>
              <a:t> 30 </a:t>
            </a:r>
            <a:r>
              <a:rPr kumimoji="0" lang="it-IT" sz="2800" b="1" i="0" u="none" strike="noStrike" kern="0" cap="none" spc="0" normalizeH="0" baseline="0" noProof="0" dirty="0" err="1">
                <a:ln>
                  <a:noFill/>
                </a:ln>
                <a:solidFill>
                  <a:schemeClr val="tx2"/>
                </a:solidFill>
                <a:effectLst/>
                <a:uLnTx/>
                <a:uFillTx/>
                <a:latin typeface="Titillium Web" pitchFamily="2" charset="77"/>
                <a:ea typeface="+mj-ea"/>
              </a:rPr>
              <a:t>Decree-Law</a:t>
            </a:r>
            <a:r>
              <a:rPr kumimoji="0" lang="it-IT" sz="2800" b="1" i="0" u="none" strike="noStrike" kern="0" cap="none" spc="0" normalizeH="0" baseline="0" noProof="0" dirty="0">
                <a:ln>
                  <a:noFill/>
                </a:ln>
                <a:solidFill>
                  <a:schemeClr val="tx2"/>
                </a:solidFill>
                <a:effectLst/>
                <a:uLnTx/>
                <a:uFillTx/>
                <a:latin typeface="Titillium Web" pitchFamily="2" charset="77"/>
                <a:ea typeface="+mj-ea"/>
              </a:rPr>
              <a:t> n. 50/2022</a:t>
            </a:r>
            <a:endParaRPr lang="it-IT" sz="2800" dirty="0">
              <a:solidFill>
                <a:schemeClr val="tx2"/>
              </a:solidFill>
            </a:endParaRPr>
          </a:p>
        </p:txBody>
      </p:sp>
      <p:sp>
        <p:nvSpPr>
          <p:cNvPr id="9" name="Titolo 1">
            <a:extLst>
              <a:ext uri="{FF2B5EF4-FFF2-40B4-BE49-F238E27FC236}">
                <a16:creationId xmlns:a16="http://schemas.microsoft.com/office/drawing/2014/main" id="{0A401E25-9CDD-47FB-9723-EAC44D235BA7}"/>
              </a:ext>
            </a:extLst>
          </p:cNvPr>
          <p:cNvSpPr>
            <a:spLocks noGrp="1"/>
          </p:cNvSpPr>
          <p:nvPr>
            <p:ph type="title"/>
          </p:nvPr>
        </p:nvSpPr>
        <p:spPr>
          <a:xfrm>
            <a:off x="176876" y="1117951"/>
            <a:ext cx="11436502" cy="369332"/>
          </a:xfrm>
        </p:spPr>
        <p:txBody>
          <a:bodyPr/>
          <a:lstStyle/>
          <a:p>
            <a:pPr algn="ctr"/>
            <a:r>
              <a:rPr lang="it-IT" sz="2400" dirty="0">
                <a:solidFill>
                  <a:schemeClr val="tx2"/>
                </a:solidFill>
                <a:latin typeface="Titillium Web" pitchFamily="2" charset="77"/>
                <a:cs typeface="+mn-cs"/>
                <a:sym typeface="Trebuchet MS" panose="020B0603020202020204" pitchFamily="34" charset="0"/>
              </a:rPr>
              <a:t>Advocacy </a:t>
            </a:r>
            <a:r>
              <a:rPr lang="it-IT" sz="2400" dirty="0" err="1">
                <a:solidFill>
                  <a:schemeClr val="tx2"/>
                </a:solidFill>
                <a:latin typeface="Titillium Web" pitchFamily="2" charset="77"/>
                <a:cs typeface="+mn-cs"/>
                <a:sym typeface="Trebuchet MS" panose="020B0603020202020204" pitchFamily="34" charset="0"/>
              </a:rPr>
              <a:t>Role</a:t>
            </a:r>
            <a:endParaRPr lang="it-IT" sz="2400" dirty="0">
              <a:solidFill>
                <a:schemeClr val="tx2"/>
              </a:solidFill>
              <a:latin typeface="Titillium Web" pitchFamily="2" charset="77"/>
              <a:cs typeface="+mn-cs"/>
              <a:sym typeface="Trebuchet MS" panose="020B0603020202020204" pitchFamily="34" charset="0"/>
            </a:endParaRPr>
          </a:p>
        </p:txBody>
      </p:sp>
      <p:sp>
        <p:nvSpPr>
          <p:cNvPr id="10" name="Rectangle 7">
            <a:extLst>
              <a:ext uri="{FF2B5EF4-FFF2-40B4-BE49-F238E27FC236}">
                <a16:creationId xmlns:a16="http://schemas.microsoft.com/office/drawing/2014/main" id="{F9572B2B-7D04-452A-8631-8D4D7BA31271}"/>
              </a:ext>
            </a:extLst>
          </p:cNvPr>
          <p:cNvSpPr/>
          <p:nvPr/>
        </p:nvSpPr>
        <p:spPr>
          <a:xfrm>
            <a:off x="768814" y="1876964"/>
            <a:ext cx="7323338" cy="3926629"/>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w="12700">
            <a:solidFill>
              <a:srgbClr val="0066C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accent1">
                    <a:lumMod val="75000"/>
                  </a:schemeClr>
                </a:solidFill>
                <a:effectLst/>
                <a:uLnTx/>
                <a:uFillTx/>
                <a:latin typeface="Trebuchet MS"/>
                <a:ea typeface="+mn-ea"/>
                <a:cs typeface="Trebuchet MS"/>
              </a:rPr>
              <a:t>Outside the specific cases covered </a:t>
            </a:r>
            <a:r>
              <a:rPr kumimoji="0" lang="en-US" sz="2000" b="1" i="0" u="none" strike="noStrike" kern="1200" cap="none" spc="0" normalizeH="0" baseline="0" noProof="0" dirty="0">
                <a:ln>
                  <a:noFill/>
                </a:ln>
                <a:solidFill>
                  <a:schemeClr val="accent1">
                    <a:lumMod val="75000"/>
                  </a:schemeClr>
                </a:solidFill>
                <a:effectLst/>
                <a:uLnTx/>
                <a:uFillTx/>
                <a:latin typeface="Trebuchet MS"/>
                <a:ea typeface="+mn-ea"/>
                <a:cs typeface="+mn-cs"/>
              </a:rPr>
              <a:t>by Article 30,  the Investment Facilitation and Unblocking Unit is meant to play </a:t>
            </a:r>
            <a:r>
              <a:rPr kumimoji="0" lang="en-US" sz="2000" b="1" i="0" u="sng" strike="noStrike" kern="1200" cap="none" spc="0" normalizeH="0" baseline="0" noProof="0" dirty="0">
                <a:ln>
                  <a:noFill/>
                </a:ln>
                <a:solidFill>
                  <a:schemeClr val="accent1">
                    <a:lumMod val="75000"/>
                  </a:schemeClr>
                </a:solidFill>
                <a:effectLst/>
                <a:uLnTx/>
                <a:uFillTx/>
                <a:latin typeface="Trebuchet MS"/>
                <a:ea typeface="+mn-ea"/>
                <a:cs typeface="+mn-cs"/>
              </a:rPr>
              <a:t>an "</a:t>
            </a:r>
            <a:r>
              <a:rPr kumimoji="0" lang="en-US" sz="2000" b="1" i="1" u="sng" strike="noStrike" kern="1200" cap="none" spc="0" normalizeH="0" baseline="0" noProof="0" dirty="0">
                <a:ln>
                  <a:noFill/>
                </a:ln>
                <a:solidFill>
                  <a:srgbClr val="C00000"/>
                </a:solidFill>
                <a:effectLst/>
                <a:uLnTx/>
                <a:uFillTx/>
                <a:latin typeface="Trebuchet MS"/>
                <a:ea typeface="+mn-ea"/>
                <a:cs typeface="+mn-cs"/>
              </a:rPr>
              <a:t>advocacy</a:t>
            </a:r>
            <a:r>
              <a:rPr kumimoji="0" lang="en-US" sz="2000" b="1" i="0" u="sng" strike="noStrike" kern="1200" cap="none" spc="0" normalizeH="0" baseline="0" noProof="0" dirty="0">
                <a:ln>
                  <a:noFill/>
                </a:ln>
                <a:solidFill>
                  <a:schemeClr val="accent1">
                    <a:lumMod val="75000"/>
                  </a:schemeClr>
                </a:solidFill>
                <a:effectLst/>
                <a:uLnTx/>
                <a:uFillTx/>
                <a:latin typeface="Trebuchet MS"/>
                <a:ea typeface="+mn-ea"/>
                <a:cs typeface="+mn-cs"/>
              </a:rPr>
              <a:t>" role in support of businesses</a:t>
            </a:r>
            <a:r>
              <a:rPr kumimoji="0" lang="en-US" sz="2000" b="1" i="0" u="none" strike="noStrike" kern="1200" cap="none" spc="0" normalizeH="0" baseline="0" noProof="0" dirty="0">
                <a:ln>
                  <a:noFill/>
                </a:ln>
                <a:solidFill>
                  <a:schemeClr val="accent1">
                    <a:lumMod val="75000"/>
                  </a:schemeClr>
                </a:solidFill>
                <a:effectLst/>
                <a:uLnTx/>
                <a:uFillTx/>
                <a:latin typeface="Trebuchet MS"/>
                <a:ea typeface="+mn-ea"/>
                <a:cs typeface="+mn-cs"/>
              </a:rPr>
              <a:t>, conducting all necessary interactions with the relevant administrations to facilitate </a:t>
            </a:r>
            <a:r>
              <a:rPr kumimoji="0" lang="en-US" sz="2000" b="1" i="0" u="none" strike="noStrike" kern="1200" cap="none" spc="0" normalizeH="0" baseline="0" noProof="0" dirty="0">
                <a:ln>
                  <a:noFill/>
                </a:ln>
                <a:solidFill>
                  <a:schemeClr val="accent1">
                    <a:lumMod val="75000"/>
                  </a:schemeClr>
                </a:solidFill>
                <a:effectLst/>
                <a:uLnTx/>
                <a:uFillTx/>
                <a:latin typeface="Trebuchet MS"/>
                <a:ea typeface="+mn-ea"/>
                <a:cs typeface="Trebuchet MS"/>
              </a:rPr>
              <a:t>both national and foreign investments of significant economic value and with substantial employment impacts.</a:t>
            </a:r>
            <a:endParaRPr kumimoji="0" lang="it-IT" sz="2000" b="1" i="0" u="none" strike="noStrike" kern="1200" cap="none" spc="0" normalizeH="0" baseline="0" noProof="0" dirty="0">
              <a:ln>
                <a:noFill/>
              </a:ln>
              <a:solidFill>
                <a:schemeClr val="accent1">
                  <a:lumMod val="75000"/>
                </a:schemeClr>
              </a:solidFill>
              <a:effectLst/>
              <a:uLnTx/>
              <a:uFillTx/>
              <a:latin typeface="Trebuchet MS"/>
              <a:ea typeface="+mn-ea"/>
              <a:cs typeface="Trebuchet MS"/>
            </a:endParaRPr>
          </a:p>
        </p:txBody>
      </p:sp>
      <p:pic>
        <p:nvPicPr>
          <p:cNvPr id="11" name="Elemento grafico 10" descr="Cicli con persone contorno">
            <a:extLst>
              <a:ext uri="{FF2B5EF4-FFF2-40B4-BE49-F238E27FC236}">
                <a16:creationId xmlns:a16="http://schemas.microsoft.com/office/drawing/2014/main" id="{E2A42024-7658-4200-B2A0-07CFE0457D1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092152" y="1876964"/>
            <a:ext cx="4187340" cy="3710098"/>
          </a:xfrm>
          <a:prstGeom prst="rect">
            <a:avLst/>
          </a:prstGeom>
        </p:spPr>
      </p:pic>
    </p:spTree>
    <p:extLst>
      <p:ext uri="{BB962C8B-B14F-4D97-AF65-F5344CB8AC3E}">
        <p14:creationId xmlns:p14="http://schemas.microsoft.com/office/powerpoint/2010/main" val="30547035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10"/>
          <p:cNvSpPr txBox="1"/>
          <p:nvPr/>
        </p:nvSpPr>
        <p:spPr>
          <a:xfrm>
            <a:off x="783085" y="4098185"/>
            <a:ext cx="10074970" cy="2049407"/>
          </a:xfrm>
          <a:prstGeom prst="rect">
            <a:avLst/>
          </a:prstGeom>
        </p:spPr>
        <p:txBody>
          <a:bodyPr wrap="square" lIns="0" tIns="0" rIns="0" bIns="0" rtlCol="0" anchor="t">
            <a:spAutoFit/>
          </a:bodyPr>
          <a:lstStyle/>
          <a:p>
            <a:pPr algn="just">
              <a:lnSpc>
                <a:spcPct val="150000"/>
              </a:lnSpc>
            </a:pPr>
            <a:r>
              <a:rPr lang="en-US" sz="2000" b="1" dirty="0">
                <a:solidFill>
                  <a:srgbClr val="0070C0"/>
                </a:solidFill>
                <a:latin typeface="Trebuchet MS" panose="020B0603020202020204" pitchFamily="34" charset="0"/>
              </a:rPr>
              <a:t>Tailor Made Approach</a:t>
            </a:r>
          </a:p>
          <a:p>
            <a:pPr algn="just">
              <a:lnSpc>
                <a:spcPct val="150000"/>
              </a:lnSpc>
            </a:pPr>
            <a:r>
              <a:rPr lang="en-US" sz="2000" dirty="0">
                <a:solidFill>
                  <a:srgbClr val="0070C0"/>
                </a:solidFill>
                <a:latin typeface="Trebuchet MS" panose="020B0603020202020204" pitchFamily="34" charset="0"/>
              </a:rPr>
              <a:t>When we receive a request for support from a foreign investor, we guarantee rapid alignment and execution of investment plans, avoiding bureaucratic formalities.  All the sensitive information is safeguarded under our absolute confidentiality constraint. </a:t>
            </a:r>
          </a:p>
          <a:p>
            <a:pPr algn="just">
              <a:lnSpc>
                <a:spcPts val="1733"/>
              </a:lnSpc>
              <a:spcBef>
                <a:spcPct val="0"/>
              </a:spcBef>
            </a:pPr>
            <a:endParaRPr lang="en-US" sz="1333" dirty="0">
              <a:solidFill>
                <a:srgbClr val="0070C0"/>
              </a:solidFill>
              <a:latin typeface="Trebuchet MS" panose="020B0603020202020204" pitchFamily="34" charset="0"/>
            </a:endParaRPr>
          </a:p>
        </p:txBody>
      </p:sp>
      <p:sp>
        <p:nvSpPr>
          <p:cNvPr id="12" name="TextBox 12"/>
          <p:cNvSpPr txBox="1"/>
          <p:nvPr/>
        </p:nvSpPr>
        <p:spPr>
          <a:xfrm>
            <a:off x="783085" y="1769419"/>
            <a:ext cx="10074969" cy="2485424"/>
          </a:xfrm>
          <a:prstGeom prst="rect">
            <a:avLst/>
          </a:prstGeom>
        </p:spPr>
        <p:txBody>
          <a:bodyPr wrap="square" lIns="0" tIns="0" rIns="0" bIns="0" rtlCol="0" anchor="t">
            <a:spAutoFit/>
          </a:bodyPr>
          <a:lstStyle/>
          <a:p>
            <a:pPr algn="just">
              <a:lnSpc>
                <a:spcPct val="150000"/>
              </a:lnSpc>
            </a:pPr>
            <a:r>
              <a:rPr lang="en-US" sz="2000" b="1" dirty="0">
                <a:solidFill>
                  <a:srgbClr val="0070C0"/>
                </a:solidFill>
                <a:latin typeface="Trebuchet MS" panose="020B0603020202020204" pitchFamily="34" charset="0"/>
              </a:rPr>
              <a:t>Aftercare Service</a:t>
            </a:r>
          </a:p>
          <a:p>
            <a:pPr algn="just">
              <a:lnSpc>
                <a:spcPct val="150000"/>
              </a:lnSpc>
            </a:pPr>
            <a:r>
              <a:rPr lang="en-US" sz="2000" dirty="0">
                <a:solidFill>
                  <a:srgbClr val="0070C0"/>
                </a:solidFill>
                <a:latin typeface="Trebuchet MS" panose="020B0603020202020204" pitchFamily="34" charset="0"/>
              </a:rPr>
              <a:t>We offer a wide range of post-assistance services, such as post-establishment benefits, periodic updates on available incentive systems and other business opportunities, and assistance for new expansions of projects already present in Italy. </a:t>
            </a:r>
          </a:p>
          <a:p>
            <a:pPr algn="just">
              <a:lnSpc>
                <a:spcPts val="1733"/>
              </a:lnSpc>
            </a:pPr>
            <a:endParaRPr lang="en-US" sz="1333" dirty="0">
              <a:solidFill>
                <a:srgbClr val="0070C0"/>
              </a:solidFill>
              <a:latin typeface="Trebuchet MS" panose="020B0603020202020204" pitchFamily="34" charset="0"/>
            </a:endParaRPr>
          </a:p>
          <a:p>
            <a:pPr algn="just">
              <a:lnSpc>
                <a:spcPts val="1733"/>
              </a:lnSpc>
            </a:pPr>
            <a:endParaRPr lang="en-US" sz="1333" dirty="0">
              <a:solidFill>
                <a:srgbClr val="0070C0"/>
              </a:solidFill>
              <a:latin typeface="Trebuchet MS" panose="020B0603020202020204" pitchFamily="34" charset="0"/>
            </a:endParaRPr>
          </a:p>
          <a:p>
            <a:pPr algn="just">
              <a:lnSpc>
                <a:spcPts val="1733"/>
              </a:lnSpc>
              <a:spcBef>
                <a:spcPct val="0"/>
              </a:spcBef>
            </a:pPr>
            <a:endParaRPr lang="en-US" sz="1333" dirty="0">
              <a:solidFill>
                <a:srgbClr val="0070C0"/>
              </a:solidFill>
              <a:latin typeface="Trebuchet MS" panose="020B0603020202020204" pitchFamily="34" charset="0"/>
            </a:endParaRPr>
          </a:p>
        </p:txBody>
      </p:sp>
      <p:sp>
        <p:nvSpPr>
          <p:cNvPr id="3" name="CasellaDiTesto 2">
            <a:extLst>
              <a:ext uri="{FF2B5EF4-FFF2-40B4-BE49-F238E27FC236}">
                <a16:creationId xmlns:a16="http://schemas.microsoft.com/office/drawing/2014/main" id="{9CBAA7CE-1684-ABD1-772E-45522C49A6DC}"/>
              </a:ext>
            </a:extLst>
          </p:cNvPr>
          <p:cNvSpPr txBox="1"/>
          <p:nvPr/>
        </p:nvSpPr>
        <p:spPr>
          <a:xfrm>
            <a:off x="1466661" y="270474"/>
            <a:ext cx="8003263" cy="523220"/>
          </a:xfrm>
          <a:prstGeom prst="rect">
            <a:avLst/>
          </a:prstGeom>
          <a:noFill/>
        </p:spPr>
        <p:txBody>
          <a:bodyPr wrap="square">
            <a:spAutoFit/>
          </a:bodyPr>
          <a:lstStyle/>
          <a:p>
            <a:pPr algn="ctr"/>
            <a:r>
              <a:rPr kumimoji="0" lang="it-IT" sz="2800" b="1" i="0" u="none" strike="noStrike" kern="0" cap="none" spc="0" normalizeH="0" baseline="0" noProof="0" dirty="0">
                <a:ln>
                  <a:noFill/>
                </a:ln>
                <a:solidFill>
                  <a:schemeClr val="tx2"/>
                </a:solidFill>
                <a:effectLst/>
                <a:uLnTx/>
                <a:uFillTx/>
                <a:latin typeface="Titillium Web" pitchFamily="2" charset="77"/>
                <a:ea typeface="+mj-ea"/>
              </a:rPr>
              <a:t>New </a:t>
            </a:r>
            <a:r>
              <a:rPr kumimoji="0" lang="it-IT" sz="2800" b="1" i="0" u="none" strike="noStrike" kern="0" cap="none" spc="0" normalizeH="0" baseline="0" noProof="0" dirty="0" err="1">
                <a:ln>
                  <a:noFill/>
                </a:ln>
                <a:solidFill>
                  <a:schemeClr val="tx2"/>
                </a:solidFill>
                <a:effectLst/>
                <a:uLnTx/>
                <a:uFillTx/>
                <a:latin typeface="Titillium Web" pitchFamily="2" charset="77"/>
                <a:ea typeface="+mj-ea"/>
              </a:rPr>
              <a:t>article</a:t>
            </a:r>
            <a:r>
              <a:rPr kumimoji="0" lang="it-IT" sz="2800" b="1" i="0" u="none" strike="noStrike" kern="0" cap="none" spc="0" normalizeH="0" baseline="0" noProof="0" dirty="0">
                <a:ln>
                  <a:noFill/>
                </a:ln>
                <a:solidFill>
                  <a:schemeClr val="tx2"/>
                </a:solidFill>
                <a:effectLst/>
                <a:uLnTx/>
                <a:uFillTx/>
                <a:latin typeface="Titillium Web" pitchFamily="2" charset="77"/>
                <a:ea typeface="+mj-ea"/>
              </a:rPr>
              <a:t> 30, 1-bis, </a:t>
            </a:r>
            <a:r>
              <a:rPr kumimoji="0" lang="it-IT" sz="2800" b="1" i="0" u="none" strike="noStrike" kern="0" cap="none" spc="0" normalizeH="0" baseline="0" noProof="0" dirty="0" err="1">
                <a:ln>
                  <a:noFill/>
                </a:ln>
                <a:solidFill>
                  <a:schemeClr val="tx2"/>
                </a:solidFill>
                <a:effectLst/>
                <a:uLnTx/>
                <a:uFillTx/>
                <a:latin typeface="Titillium Web" pitchFamily="2" charset="77"/>
                <a:ea typeface="+mj-ea"/>
              </a:rPr>
              <a:t>Decree-Law</a:t>
            </a:r>
            <a:r>
              <a:rPr kumimoji="0" lang="it-IT" sz="2800" b="1" i="0" u="none" strike="noStrike" kern="0" cap="none" spc="0" normalizeH="0" baseline="0" noProof="0" dirty="0">
                <a:ln>
                  <a:noFill/>
                </a:ln>
                <a:solidFill>
                  <a:schemeClr val="tx2"/>
                </a:solidFill>
                <a:effectLst/>
                <a:uLnTx/>
                <a:uFillTx/>
                <a:latin typeface="Titillium Web" pitchFamily="2" charset="77"/>
                <a:ea typeface="+mj-ea"/>
              </a:rPr>
              <a:t> 50/2022</a:t>
            </a:r>
            <a:endParaRPr lang="it-IT" sz="2800" dirty="0">
              <a:solidFill>
                <a:schemeClr val="tx2"/>
              </a:solidFill>
            </a:endParaRPr>
          </a:p>
        </p:txBody>
      </p:sp>
      <p:sp>
        <p:nvSpPr>
          <p:cNvPr id="8" name="CasellaDiTesto 7">
            <a:extLst>
              <a:ext uri="{FF2B5EF4-FFF2-40B4-BE49-F238E27FC236}">
                <a16:creationId xmlns:a16="http://schemas.microsoft.com/office/drawing/2014/main" id="{FA656705-D712-A5A4-217F-C45B44CA9F29}"/>
              </a:ext>
            </a:extLst>
          </p:cNvPr>
          <p:cNvSpPr txBox="1"/>
          <p:nvPr/>
        </p:nvSpPr>
        <p:spPr>
          <a:xfrm>
            <a:off x="-488637" y="476757"/>
            <a:ext cx="12063663" cy="1292662"/>
          </a:xfrm>
          <a:prstGeom prst="rect">
            <a:avLst/>
          </a:prstGeom>
          <a:noFill/>
        </p:spPr>
        <p:txBody>
          <a:bodyPr wrap="square">
            <a:spAutoFit/>
          </a:bodyPr>
          <a:lstStyle/>
          <a:p>
            <a:pPr algn="ctr"/>
            <a:br>
              <a:rPr lang="it-IT" sz="1800" kern="0" dirty="0">
                <a:solidFill>
                  <a:schemeClr val="tx2"/>
                </a:solidFill>
              </a:rPr>
            </a:br>
            <a:br>
              <a:rPr lang="en-US" sz="1800" kern="0" dirty="0">
                <a:solidFill>
                  <a:schemeClr val="tx2"/>
                </a:solidFill>
              </a:rPr>
            </a:br>
            <a:r>
              <a:rPr lang="it-IT" sz="2400" b="1" kern="0" dirty="0">
                <a:solidFill>
                  <a:schemeClr val="tx2"/>
                </a:solidFill>
                <a:latin typeface="Trebuchet MS" panose="020B0603020202020204" pitchFamily="34" charset="0"/>
              </a:rPr>
              <a:t>Assistance and Post Investment Support Services  (After care)</a:t>
            </a:r>
            <a:br>
              <a:rPr lang="it-IT" sz="1800" b="1" kern="0" dirty="0">
                <a:solidFill>
                  <a:schemeClr val="tx2"/>
                </a:solidFill>
              </a:rPr>
            </a:br>
            <a:endParaRPr lang="it-IT" sz="1800" b="1" kern="0" dirty="0">
              <a:solidFill>
                <a:schemeClr val="tx2"/>
              </a:solidFill>
            </a:endParaRPr>
          </a:p>
        </p:txBody>
      </p:sp>
      <p:sp>
        <p:nvSpPr>
          <p:cNvPr id="4" name="CasellaDiTesto 3">
            <a:extLst>
              <a:ext uri="{FF2B5EF4-FFF2-40B4-BE49-F238E27FC236}">
                <a16:creationId xmlns:a16="http://schemas.microsoft.com/office/drawing/2014/main" id="{339D10D3-B91E-CCA5-D396-2178D8570A23}"/>
              </a:ext>
            </a:extLst>
          </p:cNvPr>
          <p:cNvSpPr txBox="1"/>
          <p:nvPr/>
        </p:nvSpPr>
        <p:spPr>
          <a:xfrm>
            <a:off x="10858054" y="6214277"/>
            <a:ext cx="6341952" cy="369332"/>
          </a:xfrm>
          <a:prstGeom prst="rect">
            <a:avLst/>
          </a:prstGeom>
          <a:noFill/>
        </p:spPr>
        <p:txBody>
          <a:bodyPr wrap="square">
            <a:spAutoFit/>
          </a:bodyPr>
          <a:lstStyle/>
          <a:p>
            <a:fld id="{B6F15528-21DE-4FAA-801E-634DDDAF4B2B}" type="slidenum">
              <a:rPr kumimoji="0" lang="it-IT" sz="1800" b="0" i="0" u="none" strike="noStrike" kern="1200" cap="none" spc="0" normalizeH="0" baseline="0" noProof="0" smtClean="0">
                <a:ln>
                  <a:noFill/>
                </a:ln>
                <a:solidFill>
                  <a:prstClr val="black">
                    <a:tint val="75000"/>
                  </a:prstClr>
                </a:solidFill>
                <a:effectLst/>
                <a:uLnTx/>
                <a:uFillTx/>
                <a:latin typeface="Calibri"/>
                <a:ea typeface="+mn-ea"/>
                <a:cs typeface="+mn-cs"/>
              </a:rPr>
              <a:pPr/>
              <a:t>11</a:t>
            </a:fld>
            <a:endParaRPr lang="it-IT" dirty="0"/>
          </a:p>
        </p:txBody>
      </p:sp>
    </p:spTree>
    <p:extLst>
      <p:ext uri="{BB962C8B-B14F-4D97-AF65-F5344CB8AC3E}">
        <p14:creationId xmlns:p14="http://schemas.microsoft.com/office/powerpoint/2010/main" val="529413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uppo 6">
            <a:extLst>
              <a:ext uri="{FF2B5EF4-FFF2-40B4-BE49-F238E27FC236}">
                <a16:creationId xmlns:a16="http://schemas.microsoft.com/office/drawing/2014/main" id="{064463DB-1873-A04C-AB73-E4EB5DA71153}"/>
              </a:ext>
            </a:extLst>
          </p:cNvPr>
          <p:cNvGrpSpPr/>
          <p:nvPr/>
        </p:nvGrpSpPr>
        <p:grpSpPr>
          <a:xfrm>
            <a:off x="0" y="1050280"/>
            <a:ext cx="12192001" cy="5972719"/>
            <a:chOff x="0" y="1796716"/>
            <a:chExt cx="18288001" cy="7875921"/>
          </a:xfrm>
        </p:grpSpPr>
        <p:sp>
          <p:nvSpPr>
            <p:cNvPr id="8" name="Rettangolo 7">
              <a:extLst>
                <a:ext uri="{FF2B5EF4-FFF2-40B4-BE49-F238E27FC236}">
                  <a16:creationId xmlns:a16="http://schemas.microsoft.com/office/drawing/2014/main" id="{6DA6CCE8-D0F9-C3ED-69CD-4DB390B5AD32}"/>
                </a:ext>
              </a:extLst>
            </p:cNvPr>
            <p:cNvSpPr/>
            <p:nvPr/>
          </p:nvSpPr>
          <p:spPr>
            <a:xfrm>
              <a:off x="0" y="1796716"/>
              <a:ext cx="18288001" cy="7875921"/>
            </a:xfrm>
            <a:prstGeom prst="rect">
              <a:avLst/>
            </a:prstGeom>
            <a:noFill/>
            <a:ln w="25400" cap="flat" cmpd="sng" algn="ctr">
              <a:noFill/>
              <a:prstDash val="solid"/>
            </a:ln>
            <a:effectLst/>
          </p:spPr>
          <p:txBody>
            <a:bodyPr rtlCol="0" anchor="ctr"/>
            <a:lstStyle/>
            <a:p>
              <a:pPr algn="ctr" defTabSz="914409">
                <a:defRPr/>
              </a:pPr>
              <a:endParaRPr lang="it-IT" kern="0">
                <a:solidFill>
                  <a:prstClr val="white"/>
                </a:solidFill>
                <a:latin typeface="Trebuchet MS" panose="020B0603020202020204" pitchFamily="34" charset="0"/>
              </a:endParaRPr>
            </a:p>
          </p:txBody>
        </p:sp>
        <p:sp>
          <p:nvSpPr>
            <p:cNvPr id="9" name="Freeform 20">
              <a:extLst>
                <a:ext uri="{FF2B5EF4-FFF2-40B4-BE49-F238E27FC236}">
                  <a16:creationId xmlns:a16="http://schemas.microsoft.com/office/drawing/2014/main" id="{53D44D63-C3B0-43A7-9CD9-7A269B2FA7AB}"/>
                </a:ext>
              </a:extLst>
            </p:cNvPr>
            <p:cNvSpPr/>
            <p:nvPr/>
          </p:nvSpPr>
          <p:spPr>
            <a:xfrm>
              <a:off x="9254972" y="2435128"/>
              <a:ext cx="2433036" cy="2344301"/>
            </a:xfrm>
            <a:custGeom>
              <a:avLst/>
              <a:gdLst>
                <a:gd name="connsiteX0" fmla="*/ 2584207 w 3458182"/>
                <a:gd name="connsiteY0" fmla="*/ 0 h 3476003"/>
                <a:gd name="connsiteX1" fmla="*/ 3458182 w 3458182"/>
                <a:gd name="connsiteY1" fmla="*/ 2476499 h 3476003"/>
                <a:gd name="connsiteX2" fmla="*/ 1726990 w 3458182"/>
                <a:gd name="connsiteY2" fmla="*/ 3476003 h 3476003"/>
                <a:gd name="connsiteX3" fmla="*/ 1702798 w 3458182"/>
                <a:gd name="connsiteY3" fmla="*/ 3436181 h 3476003"/>
                <a:gd name="connsiteX4" fmla="*/ 117769 w 3458182"/>
                <a:gd name="connsiteY4" fmla="*/ 2486156 h 3476003"/>
                <a:gd name="connsiteX5" fmla="*/ 1 w 3458182"/>
                <a:gd name="connsiteY5" fmla="*/ 2480209 h 3476003"/>
                <a:gd name="connsiteX6" fmla="*/ 0 w 3458182"/>
                <a:gd name="connsiteY6" fmla="*/ 481918 h 3476003"/>
                <a:gd name="connsiteX7" fmla="*/ 2584207 w 3458182"/>
                <a:gd name="connsiteY7" fmla="*/ 0 h 3476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8182" h="3476003">
                  <a:moveTo>
                    <a:pt x="2584207" y="0"/>
                  </a:moveTo>
                  <a:lnTo>
                    <a:pt x="3458182" y="2476499"/>
                  </a:lnTo>
                  <a:lnTo>
                    <a:pt x="1726990" y="3476003"/>
                  </a:lnTo>
                  <a:lnTo>
                    <a:pt x="1702798" y="3436181"/>
                  </a:lnTo>
                  <a:cubicBezTo>
                    <a:pt x="1350161" y="2914209"/>
                    <a:pt x="777432" y="2553148"/>
                    <a:pt x="117769" y="2486156"/>
                  </a:cubicBezTo>
                  <a:lnTo>
                    <a:pt x="1" y="2480209"/>
                  </a:lnTo>
                  <a:lnTo>
                    <a:pt x="0" y="481918"/>
                  </a:lnTo>
                  <a:lnTo>
                    <a:pt x="2584207" y="0"/>
                  </a:lnTo>
                  <a:close/>
                </a:path>
              </a:pathLst>
            </a:custGeom>
            <a:solidFill>
              <a:schemeClr val="accent1">
                <a:lumMod val="60000"/>
                <a:lumOff val="40000"/>
              </a:schemeClr>
            </a:solidFill>
            <a:ln w="3175" cap="flat" cmpd="sng" algn="ctr">
              <a:noFill/>
              <a:prstDash val="solid"/>
            </a:ln>
            <a:effectLst>
              <a:outerShdw blurRad="50800" dist="38100" dir="5400000" algn="t" rotWithShape="0">
                <a:prstClr val="black">
                  <a:alpha val="40000"/>
                </a:prstClr>
              </a:outerShdw>
            </a:effectLst>
          </p:spPr>
          <p:txBody>
            <a:bodyPr rtlCol="0" anchor="ctr"/>
            <a:lstStyle/>
            <a:p>
              <a:pPr algn="ctr" defTabSz="685853">
                <a:defRPr/>
              </a:pPr>
              <a:endParaRPr lang="en-US" sz="1100" kern="0">
                <a:solidFill>
                  <a:srgbClr val="FFFFFF"/>
                </a:solidFill>
                <a:latin typeface="Trebuchet MS" panose="020B0603020202020204" pitchFamily="34" charset="0"/>
                <a:cs typeface="Arial" panose="020B0604020202020204" pitchFamily="34" charset="0"/>
              </a:endParaRPr>
            </a:p>
          </p:txBody>
        </p:sp>
        <p:pic>
          <p:nvPicPr>
            <p:cNvPr id="17" name="Elemento grafico 16" descr="Mano aperta contorno">
              <a:extLst>
                <a:ext uri="{FF2B5EF4-FFF2-40B4-BE49-F238E27FC236}">
                  <a16:creationId xmlns:a16="http://schemas.microsoft.com/office/drawing/2014/main" id="{361D550D-F42F-93A4-17B4-9D31207A997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51745" y="3285813"/>
              <a:ext cx="914400" cy="914400"/>
            </a:xfrm>
            <a:prstGeom prst="rect">
              <a:avLst/>
            </a:prstGeom>
            <a:effectLst>
              <a:outerShdw blurRad="63500" sx="102000" sy="102000" algn="ctr" rotWithShape="0">
                <a:prstClr val="black">
                  <a:alpha val="40000"/>
                </a:prstClr>
              </a:outerShdw>
            </a:effectLst>
          </p:spPr>
        </p:pic>
        <p:sp>
          <p:nvSpPr>
            <p:cNvPr id="18" name="Subtitle 2">
              <a:extLst>
                <a:ext uri="{FF2B5EF4-FFF2-40B4-BE49-F238E27FC236}">
                  <a16:creationId xmlns:a16="http://schemas.microsoft.com/office/drawing/2014/main" id="{04DD4A9E-27D2-24E5-8A88-B9A2C6B99D33}"/>
                </a:ext>
              </a:extLst>
            </p:cNvPr>
            <p:cNvSpPr txBox="1">
              <a:spLocks/>
            </p:cNvSpPr>
            <p:nvPr/>
          </p:nvSpPr>
          <p:spPr>
            <a:xfrm>
              <a:off x="13108624" y="4950240"/>
              <a:ext cx="4267407" cy="1095794"/>
            </a:xfrm>
            <a:prstGeom prst="rect">
              <a:avLst/>
            </a:prstGeom>
            <a:noFill/>
            <a:ln>
              <a:noFill/>
            </a:ln>
          </p:spPr>
          <p:txBody>
            <a:bodyPr wrap="square">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gn="just">
                <a:defRPr sz="1200">
                  <a:solidFill>
                    <a:schemeClr val="tx1">
                      <a:lumMod val="75000"/>
                      <a:lumOff val="25000"/>
                    </a:schemeClr>
                  </a:solidFill>
                  <a:cs typeface="Calibri" panose="020F0502020204030204" pitchFamily="34" charset="0"/>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ctr" defTabSz="457205">
                <a:defRPr/>
              </a:pPr>
              <a:r>
                <a:rPr lang="en-US" kern="0" dirty="0">
                  <a:solidFill>
                    <a:srgbClr val="0070C0"/>
                  </a:solidFill>
                  <a:latin typeface="Trebuchet MS" panose="020B0603020202020204" pitchFamily="34" charset="0"/>
                  <a:cs typeface="Arial" panose="020B0604020202020204" pitchFamily="34" charset="0"/>
                </a:rPr>
                <a:t>Search and proposal of settlement opportunities, and support in the evaluation and selection process of the most suitable solutions</a:t>
              </a:r>
              <a:endParaRPr lang="en-GB" kern="0" dirty="0">
                <a:solidFill>
                  <a:srgbClr val="0070C0"/>
                </a:solidFill>
                <a:latin typeface="Trebuchet MS" panose="020B0603020202020204" pitchFamily="34" charset="0"/>
                <a:cs typeface="Arial" panose="020B0604020202020204" pitchFamily="34" charset="0"/>
              </a:endParaRPr>
            </a:p>
          </p:txBody>
        </p:sp>
        <p:sp>
          <p:nvSpPr>
            <p:cNvPr id="20" name="Freeform 21">
              <a:extLst>
                <a:ext uri="{FF2B5EF4-FFF2-40B4-BE49-F238E27FC236}">
                  <a16:creationId xmlns:a16="http://schemas.microsoft.com/office/drawing/2014/main" id="{ECDED29C-DD09-1769-BA05-95B333229186}"/>
                </a:ext>
              </a:extLst>
            </p:cNvPr>
            <p:cNvSpPr/>
            <p:nvPr/>
          </p:nvSpPr>
          <p:spPr>
            <a:xfrm>
              <a:off x="6675173" y="2435128"/>
              <a:ext cx="2431835" cy="2344301"/>
            </a:xfrm>
            <a:custGeom>
              <a:avLst/>
              <a:gdLst>
                <a:gd name="connsiteX0" fmla="*/ 874322 w 3456476"/>
                <a:gd name="connsiteY0" fmla="*/ 0 h 3476003"/>
                <a:gd name="connsiteX1" fmla="*/ 3456475 w 3456476"/>
                <a:gd name="connsiteY1" fmla="*/ 481535 h 3476003"/>
                <a:gd name="connsiteX2" fmla="*/ 3456476 w 3456476"/>
                <a:gd name="connsiteY2" fmla="*/ 2480209 h 3476003"/>
                <a:gd name="connsiteX3" fmla="*/ 3338706 w 3456476"/>
                <a:gd name="connsiteY3" fmla="*/ 2486156 h 3476003"/>
                <a:gd name="connsiteX4" fmla="*/ 1753677 w 3456476"/>
                <a:gd name="connsiteY4" fmla="*/ 3436181 h 3476003"/>
                <a:gd name="connsiteX5" fmla="*/ 1729485 w 3456476"/>
                <a:gd name="connsiteY5" fmla="*/ 3476003 h 3476003"/>
                <a:gd name="connsiteX6" fmla="*/ 0 w 3456476"/>
                <a:gd name="connsiteY6" fmla="*/ 2477484 h 3476003"/>
                <a:gd name="connsiteX7" fmla="*/ 874322 w 3456476"/>
                <a:gd name="connsiteY7" fmla="*/ 0 h 3476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6476" h="3476003">
                  <a:moveTo>
                    <a:pt x="874322" y="0"/>
                  </a:moveTo>
                  <a:lnTo>
                    <a:pt x="3456475" y="481535"/>
                  </a:lnTo>
                  <a:lnTo>
                    <a:pt x="3456476" y="2480209"/>
                  </a:lnTo>
                  <a:lnTo>
                    <a:pt x="3338706" y="2486156"/>
                  </a:lnTo>
                  <a:cubicBezTo>
                    <a:pt x="2679043" y="2553148"/>
                    <a:pt x="2106314" y="2914209"/>
                    <a:pt x="1753677" y="3436181"/>
                  </a:cubicBezTo>
                  <a:lnTo>
                    <a:pt x="1729485" y="3476003"/>
                  </a:lnTo>
                  <a:lnTo>
                    <a:pt x="0" y="2477484"/>
                  </a:lnTo>
                  <a:lnTo>
                    <a:pt x="874322" y="0"/>
                  </a:lnTo>
                  <a:close/>
                </a:path>
              </a:pathLst>
            </a:custGeom>
            <a:solidFill>
              <a:srgbClr val="0052A4"/>
            </a:solidFill>
            <a:ln w="25400" cap="flat" cmpd="sng" algn="ctr">
              <a:noFill/>
              <a:prstDash val="solid"/>
            </a:ln>
            <a:effectLst>
              <a:outerShdw blurRad="50800" dist="38100" dir="5400000" algn="t" rotWithShape="0">
                <a:prstClr val="black">
                  <a:alpha val="40000"/>
                </a:prstClr>
              </a:outerShdw>
            </a:effectLst>
          </p:spPr>
          <p:txBody>
            <a:bodyPr rtlCol="0" anchor="ctr"/>
            <a:lstStyle/>
            <a:p>
              <a:pPr algn="ctr" defTabSz="685853">
                <a:defRPr/>
              </a:pPr>
              <a:endParaRPr lang="en-US" sz="1100" kern="0">
                <a:solidFill>
                  <a:srgbClr val="FFFFFF"/>
                </a:solidFill>
                <a:latin typeface="Trebuchet MS" panose="020B0603020202020204" pitchFamily="34" charset="0"/>
                <a:cs typeface="Arial" panose="020B0604020202020204" pitchFamily="34" charset="0"/>
              </a:endParaRPr>
            </a:p>
          </p:txBody>
        </p:sp>
        <p:sp>
          <p:nvSpPr>
            <p:cNvPr id="22" name="Freeform 16">
              <a:extLst>
                <a:ext uri="{FF2B5EF4-FFF2-40B4-BE49-F238E27FC236}">
                  <a16:creationId xmlns:a16="http://schemas.microsoft.com/office/drawing/2014/main" id="{88A6A6B4-8FE2-3A3D-1968-D2EE6FF1AE4E}"/>
                </a:ext>
              </a:extLst>
            </p:cNvPr>
            <p:cNvSpPr/>
            <p:nvPr/>
          </p:nvSpPr>
          <p:spPr>
            <a:xfrm>
              <a:off x="10544097" y="4228286"/>
              <a:ext cx="2420421" cy="2692862"/>
            </a:xfrm>
            <a:custGeom>
              <a:avLst/>
              <a:gdLst>
                <a:gd name="connsiteX0" fmla="*/ 1730758 w 3440250"/>
                <a:gd name="connsiteY0" fmla="*/ 0 h 3992832"/>
                <a:gd name="connsiteX1" fmla="*/ 3440250 w 3440250"/>
                <a:gd name="connsiteY1" fmla="*/ 1996416 h 3992832"/>
                <a:gd name="connsiteX2" fmla="*/ 1730758 w 3440250"/>
                <a:gd name="connsiteY2" fmla="*/ 3992832 h 3992832"/>
                <a:gd name="connsiteX3" fmla="*/ 0 w 3440250"/>
                <a:gd name="connsiteY3" fmla="*/ 2993578 h 3992832"/>
                <a:gd name="connsiteX4" fmla="*/ 71529 w 3440250"/>
                <a:gd name="connsiteY4" fmla="*/ 2845094 h 3992832"/>
                <a:gd name="connsiteX5" fmla="*/ 242869 w 3440250"/>
                <a:gd name="connsiteY5" fmla="*/ 1996416 h 3992832"/>
                <a:gd name="connsiteX6" fmla="*/ 71529 w 3440250"/>
                <a:gd name="connsiteY6" fmla="*/ 1147738 h 3992832"/>
                <a:gd name="connsiteX7" fmla="*/ 0 w 3440250"/>
                <a:gd name="connsiteY7" fmla="*/ 999253 h 3992832"/>
                <a:gd name="connsiteX8" fmla="*/ 1730758 w 3440250"/>
                <a:gd name="connsiteY8" fmla="*/ 0 h 39928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40250" h="3992832">
                  <a:moveTo>
                    <a:pt x="1730758" y="0"/>
                  </a:moveTo>
                  <a:lnTo>
                    <a:pt x="3440250" y="1996416"/>
                  </a:lnTo>
                  <a:lnTo>
                    <a:pt x="1730758" y="3992832"/>
                  </a:lnTo>
                  <a:lnTo>
                    <a:pt x="0" y="2993578"/>
                  </a:lnTo>
                  <a:lnTo>
                    <a:pt x="71529" y="2845094"/>
                  </a:lnTo>
                  <a:cubicBezTo>
                    <a:pt x="181859" y="2584244"/>
                    <a:pt x="242869" y="2297455"/>
                    <a:pt x="242869" y="1996416"/>
                  </a:cubicBezTo>
                  <a:cubicBezTo>
                    <a:pt x="242869" y="1695377"/>
                    <a:pt x="181859" y="1408588"/>
                    <a:pt x="71529" y="1147738"/>
                  </a:cubicBezTo>
                  <a:lnTo>
                    <a:pt x="0" y="999253"/>
                  </a:lnTo>
                  <a:lnTo>
                    <a:pt x="1730758" y="0"/>
                  </a:lnTo>
                  <a:close/>
                </a:path>
              </a:pathLst>
            </a:custGeom>
            <a:solidFill>
              <a:srgbClr val="0052A4"/>
            </a:solidFill>
            <a:ln w="25400" cap="flat" cmpd="sng" algn="ctr">
              <a:noFill/>
              <a:prstDash val="solid"/>
            </a:ln>
            <a:effectLst>
              <a:outerShdw blurRad="50800" dist="38100" dir="5400000" algn="t" rotWithShape="0">
                <a:prstClr val="black">
                  <a:alpha val="40000"/>
                </a:prstClr>
              </a:outerShdw>
            </a:effectLst>
          </p:spPr>
          <p:txBody>
            <a:bodyPr rtlCol="0" anchor="ctr"/>
            <a:lstStyle/>
            <a:p>
              <a:pPr algn="ctr" defTabSz="685853">
                <a:defRPr/>
              </a:pPr>
              <a:endParaRPr lang="en-US" sz="1100" kern="0">
                <a:solidFill>
                  <a:srgbClr val="FFFFFF"/>
                </a:solidFill>
                <a:latin typeface="Trebuchet MS" panose="020B0603020202020204" pitchFamily="34" charset="0"/>
                <a:cs typeface="Arial" panose="020B0604020202020204" pitchFamily="34" charset="0"/>
              </a:endParaRPr>
            </a:p>
          </p:txBody>
        </p:sp>
        <p:sp>
          <p:nvSpPr>
            <p:cNvPr id="23" name="Freeform 15">
              <a:extLst>
                <a:ext uri="{FF2B5EF4-FFF2-40B4-BE49-F238E27FC236}">
                  <a16:creationId xmlns:a16="http://schemas.microsoft.com/office/drawing/2014/main" id="{1D97BFB8-D71A-CC8E-916A-2163E7AADA18}"/>
                </a:ext>
              </a:extLst>
            </p:cNvPr>
            <p:cNvSpPr/>
            <p:nvPr/>
          </p:nvSpPr>
          <p:spPr>
            <a:xfrm>
              <a:off x="5398906" y="4228818"/>
              <a:ext cx="2418974" cy="2691792"/>
            </a:xfrm>
            <a:custGeom>
              <a:avLst/>
              <a:gdLst>
                <a:gd name="connsiteX0" fmla="*/ 1708813 w 3438196"/>
                <a:gd name="connsiteY0" fmla="*/ 0 h 3991245"/>
                <a:gd name="connsiteX1" fmla="*/ 3438196 w 3438196"/>
                <a:gd name="connsiteY1" fmla="*/ 998460 h 3991245"/>
                <a:gd name="connsiteX2" fmla="*/ 3366667 w 3438196"/>
                <a:gd name="connsiteY2" fmla="*/ 1146945 h 3991245"/>
                <a:gd name="connsiteX3" fmla="*/ 3195327 w 3438196"/>
                <a:gd name="connsiteY3" fmla="*/ 1995623 h 3991245"/>
                <a:gd name="connsiteX4" fmla="*/ 3366667 w 3438196"/>
                <a:gd name="connsiteY4" fmla="*/ 2844301 h 3991245"/>
                <a:gd name="connsiteX5" fmla="*/ 3438196 w 3438196"/>
                <a:gd name="connsiteY5" fmla="*/ 2992785 h 3991245"/>
                <a:gd name="connsiteX6" fmla="*/ 1708812 w 3438196"/>
                <a:gd name="connsiteY6" fmla="*/ 3991245 h 3991245"/>
                <a:gd name="connsiteX7" fmla="*/ 0 w 3438196"/>
                <a:gd name="connsiteY7" fmla="*/ 1995623 h 3991245"/>
                <a:gd name="connsiteX8" fmla="*/ 1708813 w 3438196"/>
                <a:gd name="connsiteY8" fmla="*/ 0 h 3991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38196" h="3991245">
                  <a:moveTo>
                    <a:pt x="1708813" y="0"/>
                  </a:moveTo>
                  <a:lnTo>
                    <a:pt x="3438196" y="998460"/>
                  </a:lnTo>
                  <a:lnTo>
                    <a:pt x="3366667" y="1146945"/>
                  </a:lnTo>
                  <a:cubicBezTo>
                    <a:pt x="3256337" y="1407795"/>
                    <a:pt x="3195327" y="1694584"/>
                    <a:pt x="3195327" y="1995623"/>
                  </a:cubicBezTo>
                  <a:cubicBezTo>
                    <a:pt x="3195327" y="2296662"/>
                    <a:pt x="3256337" y="2583451"/>
                    <a:pt x="3366667" y="2844301"/>
                  </a:cubicBezTo>
                  <a:lnTo>
                    <a:pt x="3438196" y="2992785"/>
                  </a:lnTo>
                  <a:lnTo>
                    <a:pt x="1708812" y="3991245"/>
                  </a:lnTo>
                  <a:lnTo>
                    <a:pt x="0" y="1995623"/>
                  </a:lnTo>
                  <a:lnTo>
                    <a:pt x="1708813" y="0"/>
                  </a:lnTo>
                  <a:close/>
                </a:path>
              </a:pathLst>
            </a:custGeom>
            <a:solidFill>
              <a:schemeClr val="accent1">
                <a:lumMod val="60000"/>
                <a:lumOff val="40000"/>
              </a:schemeClr>
            </a:solidFill>
            <a:ln w="25400" cap="flat" cmpd="sng" algn="ctr">
              <a:noFill/>
              <a:prstDash val="solid"/>
            </a:ln>
            <a:effectLst>
              <a:outerShdw blurRad="50800" dist="38100" dir="5400000" algn="t" rotWithShape="0">
                <a:prstClr val="black">
                  <a:alpha val="40000"/>
                </a:prstClr>
              </a:outerShdw>
            </a:effectLst>
          </p:spPr>
          <p:txBody>
            <a:bodyPr rtlCol="0" anchor="ctr"/>
            <a:lstStyle/>
            <a:p>
              <a:pPr algn="ctr" defTabSz="685853">
                <a:defRPr/>
              </a:pPr>
              <a:endParaRPr lang="en-US" sz="1100" kern="0">
                <a:solidFill>
                  <a:srgbClr val="FFFFFF"/>
                </a:solidFill>
                <a:latin typeface="Trebuchet MS" panose="020B0603020202020204" pitchFamily="34" charset="0"/>
                <a:cs typeface="Arial" panose="020B0604020202020204" pitchFamily="34" charset="0"/>
              </a:endParaRPr>
            </a:p>
          </p:txBody>
        </p:sp>
        <p:sp>
          <p:nvSpPr>
            <p:cNvPr id="24" name="Freeform 14">
              <a:extLst>
                <a:ext uri="{FF2B5EF4-FFF2-40B4-BE49-F238E27FC236}">
                  <a16:creationId xmlns:a16="http://schemas.microsoft.com/office/drawing/2014/main" id="{08949CAF-5545-2200-EC13-6E09D1D1AB31}"/>
                </a:ext>
              </a:extLst>
            </p:cNvPr>
            <p:cNvSpPr/>
            <p:nvPr/>
          </p:nvSpPr>
          <p:spPr>
            <a:xfrm>
              <a:off x="6675168" y="6370007"/>
              <a:ext cx="2431836" cy="2344301"/>
            </a:xfrm>
            <a:custGeom>
              <a:avLst/>
              <a:gdLst>
                <a:gd name="connsiteX0" fmla="*/ 1729485 w 3456477"/>
                <a:gd name="connsiteY0" fmla="*/ 0 h 3476003"/>
                <a:gd name="connsiteX1" fmla="*/ 1753678 w 3456477"/>
                <a:gd name="connsiteY1" fmla="*/ 39822 h 3476003"/>
                <a:gd name="connsiteX2" fmla="*/ 3338707 w 3456477"/>
                <a:gd name="connsiteY2" fmla="*/ 989847 h 3476003"/>
                <a:gd name="connsiteX3" fmla="*/ 3456477 w 3456477"/>
                <a:gd name="connsiteY3" fmla="*/ 995794 h 3476003"/>
                <a:gd name="connsiteX4" fmla="*/ 3456476 w 3456477"/>
                <a:gd name="connsiteY4" fmla="*/ 2994468 h 3476003"/>
                <a:gd name="connsiteX5" fmla="*/ 874323 w 3456477"/>
                <a:gd name="connsiteY5" fmla="*/ 3476003 h 3476003"/>
                <a:gd name="connsiteX6" fmla="*/ 0 w 3456477"/>
                <a:gd name="connsiteY6" fmla="*/ 998518 h 3476003"/>
                <a:gd name="connsiteX7" fmla="*/ 1729485 w 3456477"/>
                <a:gd name="connsiteY7" fmla="*/ 0 h 3476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6477" h="3476003">
                  <a:moveTo>
                    <a:pt x="1729485" y="0"/>
                  </a:moveTo>
                  <a:lnTo>
                    <a:pt x="1753678" y="39822"/>
                  </a:lnTo>
                  <a:cubicBezTo>
                    <a:pt x="2106315" y="561794"/>
                    <a:pt x="2679044" y="922855"/>
                    <a:pt x="3338707" y="989847"/>
                  </a:cubicBezTo>
                  <a:lnTo>
                    <a:pt x="3456477" y="995794"/>
                  </a:lnTo>
                  <a:lnTo>
                    <a:pt x="3456476" y="2994468"/>
                  </a:lnTo>
                  <a:lnTo>
                    <a:pt x="874323" y="3476003"/>
                  </a:lnTo>
                  <a:lnTo>
                    <a:pt x="0" y="998518"/>
                  </a:lnTo>
                  <a:lnTo>
                    <a:pt x="1729485" y="0"/>
                  </a:lnTo>
                  <a:close/>
                </a:path>
              </a:pathLst>
            </a:custGeom>
            <a:solidFill>
              <a:srgbClr val="0052A4"/>
            </a:solidFill>
            <a:ln w="25400" cap="flat" cmpd="sng" algn="ctr">
              <a:noFill/>
              <a:prstDash val="solid"/>
            </a:ln>
            <a:effectLst>
              <a:outerShdw blurRad="50800" dist="38100" dir="5400000" algn="t" rotWithShape="0">
                <a:prstClr val="black">
                  <a:alpha val="40000"/>
                </a:prstClr>
              </a:outerShdw>
            </a:effectLst>
          </p:spPr>
          <p:txBody>
            <a:bodyPr rtlCol="0" anchor="ctr"/>
            <a:lstStyle/>
            <a:p>
              <a:pPr algn="ctr" defTabSz="685853">
                <a:defRPr/>
              </a:pPr>
              <a:endParaRPr lang="en-US" sz="1100" kern="0" dirty="0">
                <a:solidFill>
                  <a:srgbClr val="FFFFFF"/>
                </a:solidFill>
                <a:latin typeface="Trebuchet MS" panose="020B0603020202020204" pitchFamily="34" charset="0"/>
                <a:cs typeface="Arial" panose="020B0604020202020204" pitchFamily="34" charset="0"/>
              </a:endParaRPr>
            </a:p>
          </p:txBody>
        </p:sp>
        <p:sp>
          <p:nvSpPr>
            <p:cNvPr id="27" name="Freeform 13">
              <a:extLst>
                <a:ext uri="{FF2B5EF4-FFF2-40B4-BE49-F238E27FC236}">
                  <a16:creationId xmlns:a16="http://schemas.microsoft.com/office/drawing/2014/main" id="{EFC00E90-DC35-371A-5ADD-84F6E3DFA14B}"/>
                </a:ext>
              </a:extLst>
            </p:cNvPr>
            <p:cNvSpPr/>
            <p:nvPr/>
          </p:nvSpPr>
          <p:spPr>
            <a:xfrm>
              <a:off x="9254973" y="6370007"/>
              <a:ext cx="2433036" cy="2344301"/>
            </a:xfrm>
            <a:custGeom>
              <a:avLst/>
              <a:gdLst>
                <a:gd name="connsiteX0" fmla="*/ 1726990 w 3458181"/>
                <a:gd name="connsiteY0" fmla="*/ 0 h 3476003"/>
                <a:gd name="connsiteX1" fmla="*/ 3458181 w 3458181"/>
                <a:gd name="connsiteY1" fmla="*/ 999504 h 3476003"/>
                <a:gd name="connsiteX2" fmla="*/ 2584206 w 3458181"/>
                <a:gd name="connsiteY2" fmla="*/ 3476003 h 3476003"/>
                <a:gd name="connsiteX3" fmla="*/ 0 w 3458181"/>
                <a:gd name="connsiteY3" fmla="*/ 2994085 h 3476003"/>
                <a:gd name="connsiteX4" fmla="*/ 0 w 3458181"/>
                <a:gd name="connsiteY4" fmla="*/ 995794 h 3476003"/>
                <a:gd name="connsiteX5" fmla="*/ 117768 w 3458181"/>
                <a:gd name="connsiteY5" fmla="*/ 989847 h 3476003"/>
                <a:gd name="connsiteX6" fmla="*/ 1702797 w 3458181"/>
                <a:gd name="connsiteY6" fmla="*/ 39822 h 3476003"/>
                <a:gd name="connsiteX7" fmla="*/ 1726990 w 3458181"/>
                <a:gd name="connsiteY7" fmla="*/ 0 h 3476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58181" h="3476003">
                  <a:moveTo>
                    <a:pt x="1726990" y="0"/>
                  </a:moveTo>
                  <a:lnTo>
                    <a:pt x="3458181" y="999504"/>
                  </a:lnTo>
                  <a:lnTo>
                    <a:pt x="2584206" y="3476003"/>
                  </a:lnTo>
                  <a:lnTo>
                    <a:pt x="0" y="2994085"/>
                  </a:lnTo>
                  <a:lnTo>
                    <a:pt x="0" y="995794"/>
                  </a:lnTo>
                  <a:lnTo>
                    <a:pt x="117768" y="989847"/>
                  </a:lnTo>
                  <a:cubicBezTo>
                    <a:pt x="777431" y="922855"/>
                    <a:pt x="1350160" y="561794"/>
                    <a:pt x="1702797" y="39822"/>
                  </a:cubicBezTo>
                  <a:lnTo>
                    <a:pt x="1726990" y="0"/>
                  </a:lnTo>
                  <a:close/>
                </a:path>
              </a:pathLst>
            </a:custGeom>
            <a:solidFill>
              <a:schemeClr val="accent1">
                <a:lumMod val="60000"/>
                <a:lumOff val="40000"/>
              </a:schemeClr>
            </a:solidFill>
            <a:ln w="25400" cap="flat" cmpd="sng" algn="ctr">
              <a:noFill/>
              <a:prstDash val="solid"/>
            </a:ln>
            <a:effectLst>
              <a:outerShdw blurRad="50800" dist="38100" dir="5400000" algn="t" rotWithShape="0">
                <a:prstClr val="black">
                  <a:alpha val="40000"/>
                </a:prstClr>
              </a:outerShdw>
            </a:effectLst>
          </p:spPr>
          <p:txBody>
            <a:bodyPr rtlCol="0" anchor="ctr"/>
            <a:lstStyle/>
            <a:p>
              <a:pPr algn="ctr" defTabSz="685853">
                <a:defRPr/>
              </a:pPr>
              <a:endParaRPr lang="en-US" sz="1100" kern="0">
                <a:solidFill>
                  <a:srgbClr val="FFFFFF"/>
                </a:solidFill>
                <a:latin typeface="Trebuchet MS" panose="020B0603020202020204" pitchFamily="34" charset="0"/>
                <a:cs typeface="Arial" panose="020B0604020202020204" pitchFamily="34" charset="0"/>
              </a:endParaRPr>
            </a:p>
          </p:txBody>
        </p:sp>
        <p:sp>
          <p:nvSpPr>
            <p:cNvPr id="28" name="Subtitle 2">
              <a:extLst>
                <a:ext uri="{FF2B5EF4-FFF2-40B4-BE49-F238E27FC236}">
                  <a16:creationId xmlns:a16="http://schemas.microsoft.com/office/drawing/2014/main" id="{2506E45C-BD64-6C7E-AC40-9C311CE651F2}"/>
                </a:ext>
              </a:extLst>
            </p:cNvPr>
            <p:cNvSpPr txBox="1">
              <a:spLocks/>
            </p:cNvSpPr>
            <p:nvPr/>
          </p:nvSpPr>
          <p:spPr>
            <a:xfrm>
              <a:off x="11754309" y="2835582"/>
              <a:ext cx="5621722" cy="608774"/>
            </a:xfrm>
            <a:prstGeom prst="rect">
              <a:avLst/>
            </a:prstGeom>
            <a:noFill/>
            <a:ln>
              <a:noFill/>
            </a:ln>
          </p:spPr>
          <p:txBody>
            <a:bodyPr wrap="square">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gn="just">
                <a:defRPr sz="1200">
                  <a:solidFill>
                    <a:schemeClr val="tx1">
                      <a:lumMod val="75000"/>
                      <a:lumOff val="25000"/>
                    </a:schemeClr>
                  </a:solidFill>
                  <a:cs typeface="Calibri" panose="020F0502020204030204" pitchFamily="34" charset="0"/>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ctr" defTabSz="457205">
                <a:defRPr/>
              </a:pPr>
              <a:r>
                <a:rPr lang="en-US" kern="0" dirty="0">
                  <a:solidFill>
                    <a:srgbClr val="0070C0"/>
                  </a:solidFill>
                  <a:latin typeface="Trebuchet MS" panose="020B0603020202020204" pitchFamily="34" charset="0"/>
                  <a:cs typeface="Arial" panose="020B0604020202020204" pitchFamily="34" charset="0"/>
                </a:rPr>
                <a:t>Assistance in identifying applicable national incentive schemes and fiscal benefits</a:t>
              </a:r>
              <a:endParaRPr lang="it-IT" kern="0" dirty="0">
                <a:solidFill>
                  <a:srgbClr val="0070C0"/>
                </a:solidFill>
                <a:latin typeface="Trebuchet MS" panose="020B0603020202020204" pitchFamily="34" charset="0"/>
                <a:cs typeface="Arial" panose="020B0604020202020204" pitchFamily="34" charset="0"/>
              </a:endParaRPr>
            </a:p>
          </p:txBody>
        </p:sp>
        <p:sp>
          <p:nvSpPr>
            <p:cNvPr id="29" name="Rectangle 37">
              <a:extLst>
                <a:ext uri="{FF2B5EF4-FFF2-40B4-BE49-F238E27FC236}">
                  <a16:creationId xmlns:a16="http://schemas.microsoft.com/office/drawing/2014/main" id="{15D09C0E-DCFC-C13B-2CE2-CBD3611EFCBD}"/>
                </a:ext>
              </a:extLst>
            </p:cNvPr>
            <p:cNvSpPr/>
            <p:nvPr/>
          </p:nvSpPr>
          <p:spPr>
            <a:xfrm>
              <a:off x="11973489" y="7438041"/>
              <a:ext cx="5540052" cy="811698"/>
            </a:xfrm>
            <a:prstGeom prst="rect">
              <a:avLst/>
            </a:prstGeom>
            <a:noFill/>
            <a:ln>
              <a:noFill/>
              <a:prstDash val="dashDot"/>
            </a:ln>
          </p:spPr>
          <p:txBody>
            <a:bodyPr wrap="square" lIns="60960" tIns="30480" rIns="60960" bIns="30480" anchor="t">
              <a:spAutoFit/>
            </a:bodyPr>
            <a:lstStyle/>
            <a:p>
              <a:pPr algn="ctr" defTabSz="457205">
                <a:defRPr/>
              </a:pPr>
              <a:r>
                <a:rPr lang="en-US" sz="1200" b="1" kern="0" dirty="0">
                  <a:solidFill>
                    <a:srgbClr val="0070C0"/>
                  </a:solidFill>
                  <a:latin typeface="Trebuchet MS" panose="020B0603020202020204" pitchFamily="34" charset="0"/>
                  <a:cs typeface="Arial" panose="020B0604020202020204" pitchFamily="34" charset="0"/>
                </a:rPr>
                <a:t>Matchmaking between foreign investors and Italian innovation players </a:t>
              </a:r>
              <a:r>
                <a:rPr lang="en-US" sz="1200" kern="0" dirty="0">
                  <a:solidFill>
                    <a:srgbClr val="0070C0"/>
                  </a:solidFill>
                  <a:latin typeface="Trebuchet MS" panose="020B0603020202020204" pitchFamily="34" charset="0"/>
                  <a:cs typeface="Arial"/>
                </a:rPr>
                <a:t>(R&amp;D centers, universities, startups)</a:t>
              </a:r>
              <a:endParaRPr lang="en-US" sz="1200" kern="0" dirty="0">
                <a:solidFill>
                  <a:srgbClr val="0070C0"/>
                </a:solidFill>
                <a:latin typeface="Trebuchet MS" panose="020B0603020202020204" pitchFamily="34" charset="0"/>
                <a:cs typeface="Arial" panose="020B0604020202020204" pitchFamily="34" charset="0"/>
              </a:endParaRPr>
            </a:p>
          </p:txBody>
        </p:sp>
        <p:sp>
          <p:nvSpPr>
            <p:cNvPr id="30" name="Rectangle 37">
              <a:extLst>
                <a:ext uri="{FF2B5EF4-FFF2-40B4-BE49-F238E27FC236}">
                  <a16:creationId xmlns:a16="http://schemas.microsoft.com/office/drawing/2014/main" id="{6B2E34BB-C013-D5E2-47C4-0DC6F719F8D9}"/>
                </a:ext>
              </a:extLst>
            </p:cNvPr>
            <p:cNvSpPr/>
            <p:nvPr/>
          </p:nvSpPr>
          <p:spPr>
            <a:xfrm>
              <a:off x="560322" y="7465734"/>
              <a:ext cx="5540052" cy="608774"/>
            </a:xfrm>
            <a:prstGeom prst="rect">
              <a:avLst/>
            </a:prstGeom>
            <a:noFill/>
            <a:ln>
              <a:noFill/>
              <a:prstDash val="dashDot"/>
            </a:ln>
          </p:spPr>
          <p:txBody>
            <a:bodyPr wrap="square">
              <a:spAutoFit/>
            </a:bodyPr>
            <a:lstStyle/>
            <a:p>
              <a:pPr algn="ctr" defTabSz="457205">
                <a:defRPr/>
              </a:pPr>
              <a:r>
                <a:rPr lang="en-US" sz="1200" kern="0" dirty="0">
                  <a:solidFill>
                    <a:srgbClr val="0070C0"/>
                  </a:solidFill>
                  <a:latin typeface="Trebuchet MS" panose="020B0603020202020204" pitchFamily="34" charset="0"/>
                  <a:cs typeface="Arial" panose="020B0604020202020204" pitchFamily="34" charset="0"/>
                </a:rPr>
                <a:t>Facilitation in relations with public administration and stakeholders</a:t>
              </a:r>
              <a:endParaRPr lang="en-GB" sz="1200" kern="0" dirty="0">
                <a:solidFill>
                  <a:srgbClr val="0070C0"/>
                </a:solidFill>
                <a:latin typeface="Trebuchet MS" panose="020B0603020202020204" pitchFamily="34" charset="0"/>
                <a:cs typeface="Arial" panose="020B0604020202020204" pitchFamily="34" charset="0"/>
              </a:endParaRPr>
            </a:p>
          </p:txBody>
        </p:sp>
        <p:sp>
          <p:nvSpPr>
            <p:cNvPr id="32" name="Rettangolo con angoli arrotondati 31">
              <a:extLst>
                <a:ext uri="{FF2B5EF4-FFF2-40B4-BE49-F238E27FC236}">
                  <a16:creationId xmlns:a16="http://schemas.microsoft.com/office/drawing/2014/main" id="{64D9B88F-A6B0-7F14-4216-0679D1F85BBB}"/>
                </a:ext>
              </a:extLst>
            </p:cNvPr>
            <p:cNvSpPr/>
            <p:nvPr/>
          </p:nvSpPr>
          <p:spPr>
            <a:xfrm>
              <a:off x="11754309" y="2295727"/>
              <a:ext cx="5621722" cy="543472"/>
            </a:xfrm>
            <a:prstGeom prst="roundRect">
              <a:avLst/>
            </a:prstGeom>
            <a:solidFill>
              <a:schemeClr val="accent1"/>
            </a:solidFill>
            <a:ln w="25400" cap="flat" cmpd="sng" algn="ctr">
              <a:solidFill>
                <a:schemeClr val="accent1"/>
              </a:solidFill>
              <a:prstDash val="solid"/>
            </a:ln>
            <a:effectLst/>
          </p:spPr>
          <p:txBody>
            <a:bodyPr rtlCol="0" anchor="ctr"/>
            <a:lstStyle/>
            <a:p>
              <a:pPr algn="ctr" defTabSz="914409">
                <a:defRPr/>
              </a:pPr>
              <a:r>
                <a:rPr lang="it-IT" sz="1467" b="1" kern="0" dirty="0">
                  <a:solidFill>
                    <a:prstClr val="white"/>
                  </a:solidFill>
                  <a:latin typeface="Trebuchet MS" panose="020B0603020202020204" pitchFamily="34" charset="0"/>
                </a:rPr>
                <a:t>INCENTIVES ADVISORY</a:t>
              </a:r>
            </a:p>
          </p:txBody>
        </p:sp>
        <p:sp>
          <p:nvSpPr>
            <p:cNvPr id="33" name="Rettangolo con angoli arrotondati 32">
              <a:extLst>
                <a:ext uri="{FF2B5EF4-FFF2-40B4-BE49-F238E27FC236}">
                  <a16:creationId xmlns:a16="http://schemas.microsoft.com/office/drawing/2014/main" id="{C0192124-8BA7-0396-D2E5-5766BE3A30E2}"/>
                </a:ext>
              </a:extLst>
            </p:cNvPr>
            <p:cNvSpPr/>
            <p:nvPr/>
          </p:nvSpPr>
          <p:spPr>
            <a:xfrm>
              <a:off x="13108623" y="4451229"/>
              <a:ext cx="4267408" cy="510346"/>
            </a:xfrm>
            <a:prstGeom prst="roundRect">
              <a:avLst/>
            </a:prstGeom>
            <a:solidFill>
              <a:schemeClr val="accent1"/>
            </a:solidFill>
            <a:ln w="25400" cap="flat" cmpd="sng" algn="ctr">
              <a:solidFill>
                <a:schemeClr val="accent1"/>
              </a:solidFill>
              <a:prstDash val="solid"/>
            </a:ln>
            <a:effectLst/>
          </p:spPr>
          <p:txBody>
            <a:bodyPr rtlCol="0" anchor="ctr"/>
            <a:lstStyle/>
            <a:p>
              <a:pPr algn="ctr" defTabSz="914409">
                <a:defRPr/>
              </a:pPr>
              <a:r>
                <a:rPr lang="it-IT" sz="1467" b="1" kern="0">
                  <a:solidFill>
                    <a:prstClr val="white"/>
                  </a:solidFill>
                  <a:latin typeface="Trebuchet MS" panose="020B0603020202020204" pitchFamily="34" charset="0"/>
                </a:rPr>
                <a:t>LOCATION SCOUTING</a:t>
              </a:r>
            </a:p>
          </p:txBody>
        </p:sp>
        <p:sp>
          <p:nvSpPr>
            <p:cNvPr id="34" name="Rettangolo con angoli arrotondati 33">
              <a:extLst>
                <a:ext uri="{FF2B5EF4-FFF2-40B4-BE49-F238E27FC236}">
                  <a16:creationId xmlns:a16="http://schemas.microsoft.com/office/drawing/2014/main" id="{46FC8B05-EF7C-B02D-154B-2F6CD48A064E}"/>
                </a:ext>
              </a:extLst>
            </p:cNvPr>
            <p:cNvSpPr/>
            <p:nvPr/>
          </p:nvSpPr>
          <p:spPr>
            <a:xfrm>
              <a:off x="11973489" y="6695748"/>
              <a:ext cx="5540052" cy="724410"/>
            </a:xfrm>
            <a:prstGeom prst="roundRect">
              <a:avLst/>
            </a:prstGeom>
            <a:solidFill>
              <a:schemeClr val="accent1"/>
            </a:solidFill>
            <a:ln w="25400" cap="flat" cmpd="sng" algn="ctr">
              <a:solidFill>
                <a:schemeClr val="accent1"/>
              </a:solidFill>
              <a:prstDash val="solid"/>
            </a:ln>
            <a:effectLst/>
          </p:spPr>
          <p:txBody>
            <a:bodyPr rtlCol="0" anchor="ctr"/>
            <a:lstStyle/>
            <a:p>
              <a:pPr algn="ctr" defTabSz="914409">
                <a:defRPr/>
              </a:pPr>
              <a:r>
                <a:rPr lang="it-IT" sz="1440" b="1" kern="0" dirty="0">
                  <a:solidFill>
                    <a:prstClr val="white"/>
                  </a:solidFill>
                  <a:latin typeface="Trebuchet MS" panose="020B0603020202020204" pitchFamily="34" charset="0"/>
                </a:rPr>
                <a:t>BUSINESS MATCHING &amp; OPEN INNOVATION</a:t>
              </a:r>
            </a:p>
          </p:txBody>
        </p:sp>
        <p:pic>
          <p:nvPicPr>
            <p:cNvPr id="36" name="Immagine 35">
              <a:extLst>
                <a:ext uri="{FF2B5EF4-FFF2-40B4-BE49-F238E27FC236}">
                  <a16:creationId xmlns:a16="http://schemas.microsoft.com/office/drawing/2014/main" id="{F30D16B9-21F0-871C-A738-34A4BD40FED9}"/>
                </a:ext>
              </a:extLst>
            </p:cNvPr>
            <p:cNvPicPr>
              <a:picLocks noChangeAspect="1"/>
            </p:cNvPicPr>
            <p:nvPr/>
          </p:nvPicPr>
          <p:blipFill>
            <a:blip r:embed="rId5">
              <a:extLst>
                <a:ext uri="{BEBA8EAE-BF5A-486C-A8C5-ECC9F3942E4B}">
                  <a14:imgProps xmlns:a14="http://schemas.microsoft.com/office/drawing/2010/main">
                    <a14:imgLayer r:embed="rId6">
                      <a14:imgEffect>
                        <a14:brightnessContrast bright="100000" contrast="100000"/>
                      </a14:imgEffect>
                    </a14:imgLayer>
                  </a14:imgProps>
                </a:ext>
              </a:extLst>
            </a:blip>
            <a:stretch>
              <a:fillRect/>
            </a:stretch>
          </p:blipFill>
          <p:spPr>
            <a:xfrm rot="20856256">
              <a:off x="9889796" y="7113958"/>
              <a:ext cx="1066255" cy="1066255"/>
            </a:xfrm>
            <a:prstGeom prst="rect">
              <a:avLst/>
            </a:prstGeom>
            <a:effectLst>
              <a:outerShdw blurRad="63500" sx="102000" sy="102000" algn="ctr" rotWithShape="0">
                <a:prstClr val="black">
                  <a:alpha val="40000"/>
                </a:prstClr>
              </a:outerShdw>
            </a:effectLst>
          </p:spPr>
        </p:pic>
        <p:pic>
          <p:nvPicPr>
            <p:cNvPr id="39" name="Immagine 38">
              <a:extLst>
                <a:ext uri="{FF2B5EF4-FFF2-40B4-BE49-F238E27FC236}">
                  <a16:creationId xmlns:a16="http://schemas.microsoft.com/office/drawing/2014/main" id="{230A9FCE-FB82-5B38-2BCC-694FC3BC19E6}"/>
                </a:ext>
              </a:extLst>
            </p:cNvPr>
            <p:cNvPicPr>
              <a:picLocks noChangeAspect="1"/>
            </p:cNvPicPr>
            <p:nvPr/>
          </p:nvPicPr>
          <p:blipFill>
            <a:blip r:embed="rId7">
              <a:extLst>
                <a:ext uri="{BEBA8EAE-BF5A-486C-A8C5-ECC9F3942E4B}">
                  <a14:imgProps xmlns:a14="http://schemas.microsoft.com/office/drawing/2010/main">
                    <a14:imgLayer r:embed="rId8">
                      <a14:imgEffect>
                        <a14:brightnessContrast bright="100000" contrast="100000"/>
                      </a14:imgEffect>
                    </a14:imgLayer>
                  </a14:imgProps>
                </a:ext>
              </a:extLst>
            </a:blip>
            <a:stretch>
              <a:fillRect/>
            </a:stretch>
          </p:blipFill>
          <p:spPr>
            <a:xfrm>
              <a:off x="7480514" y="2942395"/>
              <a:ext cx="1014557" cy="1014557"/>
            </a:xfrm>
            <a:prstGeom prst="rect">
              <a:avLst/>
            </a:prstGeom>
            <a:effectLst>
              <a:outerShdw blurRad="63500" sx="102000" sy="102000" algn="ctr" rotWithShape="0">
                <a:prstClr val="black">
                  <a:alpha val="40000"/>
                </a:prstClr>
              </a:outerShdw>
            </a:effectLst>
          </p:spPr>
        </p:pic>
        <p:pic>
          <p:nvPicPr>
            <p:cNvPr id="40" name="Immagine 39">
              <a:extLst>
                <a:ext uri="{FF2B5EF4-FFF2-40B4-BE49-F238E27FC236}">
                  <a16:creationId xmlns:a16="http://schemas.microsoft.com/office/drawing/2014/main" id="{737CE9C5-4ED5-7991-2AB9-0F1F5EB29EB9}"/>
                </a:ext>
              </a:extLst>
            </p:cNvPr>
            <p:cNvPicPr>
              <a:picLocks noChangeAspect="1"/>
            </p:cNvPicPr>
            <p:nvPr/>
          </p:nvPicPr>
          <p:blipFill>
            <a:blip r:embed="rId9">
              <a:extLst>
                <a:ext uri="{BEBA8EAE-BF5A-486C-A8C5-ECC9F3942E4B}">
                  <a14:imgProps xmlns:a14="http://schemas.microsoft.com/office/drawing/2010/main">
                    <a14:imgLayer r:embed="rId10">
                      <a14:imgEffect>
                        <a14:brightnessContrast bright="100000" contrast="100000"/>
                      </a14:imgEffect>
                    </a14:imgLayer>
                  </a14:imgProps>
                </a:ext>
              </a:extLst>
            </a:blip>
            <a:stretch>
              <a:fillRect/>
            </a:stretch>
          </p:blipFill>
          <p:spPr>
            <a:xfrm>
              <a:off x="6228722" y="5117251"/>
              <a:ext cx="892892" cy="892892"/>
            </a:xfrm>
            <a:prstGeom prst="rect">
              <a:avLst/>
            </a:prstGeom>
            <a:effectLst>
              <a:outerShdw blurRad="63500" sx="102000" sy="102000" algn="ctr" rotWithShape="0">
                <a:prstClr val="black">
                  <a:alpha val="40000"/>
                </a:prstClr>
              </a:outerShdw>
            </a:effectLst>
          </p:spPr>
        </p:pic>
        <p:pic>
          <p:nvPicPr>
            <p:cNvPr id="41" name="Immagine 40">
              <a:extLst>
                <a:ext uri="{FF2B5EF4-FFF2-40B4-BE49-F238E27FC236}">
                  <a16:creationId xmlns:a16="http://schemas.microsoft.com/office/drawing/2014/main" id="{167D76F4-AD1D-E35E-8F06-CEE86E07B148}"/>
                </a:ext>
              </a:extLst>
            </p:cNvPr>
            <p:cNvPicPr>
              <a:picLocks noChangeAspect="1"/>
            </p:cNvPicPr>
            <p:nvPr/>
          </p:nvPicPr>
          <p:blipFill>
            <a:blip r:embed="rId11">
              <a:duotone>
                <a:srgbClr val="4BACC6">
                  <a:shade val="45000"/>
                  <a:satMod val="135000"/>
                </a:srgbClr>
                <a:prstClr val="white"/>
              </a:duotone>
              <a:extLst>
                <a:ext uri="{BEBA8EAE-BF5A-486C-A8C5-ECC9F3942E4B}">
                  <a14:imgProps xmlns:a14="http://schemas.microsoft.com/office/drawing/2010/main">
                    <a14:imgLayer r:embed="rId12">
                      <a14:imgEffect>
                        <a14:brightnessContrast bright="100000" contrast="100000"/>
                      </a14:imgEffect>
                    </a14:imgLayer>
                  </a14:imgProps>
                </a:ext>
              </a:extLst>
            </a:blip>
            <a:stretch>
              <a:fillRect/>
            </a:stretch>
          </p:blipFill>
          <p:spPr>
            <a:xfrm>
              <a:off x="7480514" y="7074195"/>
              <a:ext cx="1099832" cy="1099832"/>
            </a:xfrm>
            <a:prstGeom prst="rect">
              <a:avLst/>
            </a:prstGeom>
            <a:effectLst>
              <a:outerShdw blurRad="63500" sx="102000" sy="102000" algn="ctr" rotWithShape="0">
                <a:prstClr val="black">
                  <a:alpha val="24000"/>
                </a:prstClr>
              </a:outerShdw>
            </a:effectLst>
          </p:spPr>
        </p:pic>
        <p:sp>
          <p:nvSpPr>
            <p:cNvPr id="42" name="Oval 52">
              <a:extLst>
                <a:ext uri="{FF2B5EF4-FFF2-40B4-BE49-F238E27FC236}">
                  <a16:creationId xmlns:a16="http://schemas.microsoft.com/office/drawing/2014/main" id="{B0B83445-F7CA-DC32-5BE8-DA866ED57282}"/>
                </a:ext>
              </a:extLst>
            </p:cNvPr>
            <p:cNvSpPr/>
            <p:nvPr/>
          </p:nvSpPr>
          <p:spPr>
            <a:xfrm>
              <a:off x="7634399" y="4091482"/>
              <a:ext cx="3094625" cy="2966471"/>
            </a:xfrm>
            <a:prstGeom prst="ellipse">
              <a:avLst/>
            </a:prstGeom>
            <a:solidFill>
              <a:srgbClr val="F0F2FA"/>
            </a:solidFill>
            <a:ln w="25400" cap="flat" cmpd="sng" algn="ctr">
              <a:noFill/>
              <a:prstDash val="solid"/>
            </a:ln>
            <a:effectLst/>
          </p:spPr>
          <p:txBody>
            <a:bodyPr rtlCol="0" anchor="ctr"/>
            <a:lstStyle/>
            <a:p>
              <a:pPr algn="ctr" defTabSz="685853">
                <a:defRPr/>
              </a:pPr>
              <a:endParaRPr lang="en-US" sz="1100" kern="0">
                <a:solidFill>
                  <a:srgbClr val="FFFFFF"/>
                </a:solidFill>
                <a:latin typeface="Trebuchet MS" panose="020B0603020202020204" pitchFamily="34" charset="0"/>
                <a:cs typeface="Arial" panose="020B0604020202020204" pitchFamily="34" charset="0"/>
              </a:endParaRPr>
            </a:p>
          </p:txBody>
        </p:sp>
        <p:pic>
          <p:nvPicPr>
            <p:cNvPr id="43" name="Immagine 42">
              <a:extLst>
                <a:ext uri="{FF2B5EF4-FFF2-40B4-BE49-F238E27FC236}">
                  <a16:creationId xmlns:a16="http://schemas.microsoft.com/office/drawing/2014/main" id="{A544A226-F59B-93E8-2FCE-EFB5CE36124A}"/>
                </a:ext>
              </a:extLst>
            </p:cNvPr>
            <p:cNvPicPr>
              <a:picLocks noChangeAspect="1"/>
            </p:cNvPicPr>
            <p:nvPr/>
          </p:nvPicPr>
          <p:blipFill>
            <a:blip r:embed="rId13">
              <a:extLst>
                <a:ext uri="{BEBA8EAE-BF5A-486C-A8C5-ECC9F3942E4B}">
                  <a14:imgProps xmlns:a14="http://schemas.microsoft.com/office/drawing/2010/main">
                    <a14:imgLayer r:embed="rId14">
                      <a14:imgEffect>
                        <a14:colorTemperature colorTemp="72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8390044" y="4853895"/>
              <a:ext cx="1581888" cy="1581888"/>
            </a:xfrm>
            <a:prstGeom prst="rect">
              <a:avLst/>
            </a:prstGeom>
          </p:spPr>
        </p:pic>
        <p:sp>
          <p:nvSpPr>
            <p:cNvPr id="44" name="Rettangolo con angoli arrotondati 43">
              <a:extLst>
                <a:ext uri="{FF2B5EF4-FFF2-40B4-BE49-F238E27FC236}">
                  <a16:creationId xmlns:a16="http://schemas.microsoft.com/office/drawing/2014/main" id="{452F5D33-00CC-85FD-D6D9-F10CA6B559C8}"/>
                </a:ext>
              </a:extLst>
            </p:cNvPr>
            <p:cNvSpPr/>
            <p:nvPr/>
          </p:nvSpPr>
          <p:spPr>
            <a:xfrm>
              <a:off x="622329" y="6551342"/>
              <a:ext cx="5540052" cy="875880"/>
            </a:xfrm>
            <a:prstGeom prst="roundRect">
              <a:avLst/>
            </a:prstGeom>
            <a:solidFill>
              <a:schemeClr val="accent1"/>
            </a:solidFill>
            <a:ln w="25400" cap="flat" cmpd="sng" algn="ctr">
              <a:solidFill>
                <a:schemeClr val="accent1"/>
              </a:solidFill>
              <a:prstDash val="solid"/>
            </a:ln>
            <a:effectLst/>
          </p:spPr>
          <p:txBody>
            <a:bodyPr rtlCol="0" anchor="ctr"/>
            <a:lstStyle/>
            <a:p>
              <a:pPr algn="ctr" defTabSz="914409">
                <a:defRPr/>
              </a:pPr>
              <a:r>
                <a:rPr lang="it-IT" sz="1467" b="1" kern="0" dirty="0">
                  <a:solidFill>
                    <a:prstClr val="white"/>
                  </a:solidFill>
                  <a:latin typeface="Trebuchet MS" panose="020B0603020202020204" pitchFamily="34" charset="0"/>
                </a:rPr>
                <a:t>INSTITUTIONAL RELATIONS &amp; PERMITS</a:t>
              </a:r>
            </a:p>
          </p:txBody>
        </p:sp>
        <p:sp>
          <p:nvSpPr>
            <p:cNvPr id="45" name="Rettangolo con angoli arrotondati 44">
              <a:extLst>
                <a:ext uri="{FF2B5EF4-FFF2-40B4-BE49-F238E27FC236}">
                  <a16:creationId xmlns:a16="http://schemas.microsoft.com/office/drawing/2014/main" id="{697A454A-70D3-076E-262B-23F93C47246A}"/>
                </a:ext>
              </a:extLst>
            </p:cNvPr>
            <p:cNvSpPr/>
            <p:nvPr/>
          </p:nvSpPr>
          <p:spPr>
            <a:xfrm>
              <a:off x="8103359" y="5824442"/>
              <a:ext cx="2155258" cy="692413"/>
            </a:xfrm>
            <a:prstGeom prst="roundRect">
              <a:avLst/>
            </a:prstGeom>
            <a:solidFill>
              <a:srgbClr val="F0F2FA"/>
            </a:solidFill>
            <a:ln w="25400" cap="flat" cmpd="sng" algn="ctr">
              <a:noFill/>
              <a:prstDash val="solid"/>
            </a:ln>
            <a:effectLst/>
          </p:spPr>
          <p:txBody>
            <a:bodyPr rtlCol="0" anchor="ctr"/>
            <a:lstStyle/>
            <a:p>
              <a:pPr algn="ctr" defTabSz="914409">
                <a:defRPr/>
              </a:pPr>
              <a:r>
                <a:rPr lang="it-IT" sz="1600" b="1" kern="0" dirty="0">
                  <a:solidFill>
                    <a:srgbClr val="4472C4"/>
                  </a:solidFill>
                  <a:latin typeface="Trebuchet MS" panose="020B0603020202020204" pitchFamily="34" charset="0"/>
                </a:rPr>
                <a:t>INVESTMENT PROJECTS</a:t>
              </a:r>
            </a:p>
          </p:txBody>
        </p:sp>
        <p:sp>
          <p:nvSpPr>
            <p:cNvPr id="46" name="Rettangolo con angoli arrotondati 45">
              <a:extLst>
                <a:ext uri="{FF2B5EF4-FFF2-40B4-BE49-F238E27FC236}">
                  <a16:creationId xmlns:a16="http://schemas.microsoft.com/office/drawing/2014/main" id="{D17A98C0-ECBD-CC7C-CE9C-BF4EF00BC14D}"/>
                </a:ext>
              </a:extLst>
            </p:cNvPr>
            <p:cNvSpPr/>
            <p:nvPr/>
          </p:nvSpPr>
          <p:spPr>
            <a:xfrm>
              <a:off x="987145" y="2195220"/>
              <a:ext cx="5621722" cy="643979"/>
            </a:xfrm>
            <a:prstGeom prst="roundRect">
              <a:avLst/>
            </a:prstGeom>
            <a:solidFill>
              <a:schemeClr val="accent1"/>
            </a:solidFill>
            <a:ln w="25400" cap="flat" cmpd="sng" algn="ctr">
              <a:solidFill>
                <a:schemeClr val="accent1"/>
              </a:solidFill>
              <a:prstDash val="solid"/>
            </a:ln>
            <a:effectLst/>
          </p:spPr>
          <p:txBody>
            <a:bodyPr rtlCol="0" anchor="ctr"/>
            <a:lstStyle/>
            <a:p>
              <a:pPr algn="ctr" defTabSz="914409">
                <a:defRPr/>
              </a:pPr>
              <a:r>
                <a:rPr lang="it-IT" sz="1467" b="1" kern="0" dirty="0">
                  <a:solidFill>
                    <a:prstClr val="white"/>
                  </a:solidFill>
                  <a:latin typeface="Trebuchet MS" panose="020B0603020202020204" pitchFamily="34" charset="0"/>
                </a:rPr>
                <a:t>BUSINESS AND ECOSYSTEM INTELLIGENCE</a:t>
              </a:r>
            </a:p>
          </p:txBody>
        </p:sp>
        <p:sp>
          <p:nvSpPr>
            <p:cNvPr id="47" name="Subtitle 2">
              <a:extLst>
                <a:ext uri="{FF2B5EF4-FFF2-40B4-BE49-F238E27FC236}">
                  <a16:creationId xmlns:a16="http://schemas.microsoft.com/office/drawing/2014/main" id="{CA739988-172D-87CA-CD30-A1EF052E1654}"/>
                </a:ext>
              </a:extLst>
            </p:cNvPr>
            <p:cNvSpPr txBox="1">
              <a:spLocks/>
            </p:cNvSpPr>
            <p:nvPr/>
          </p:nvSpPr>
          <p:spPr>
            <a:xfrm>
              <a:off x="987145" y="2839198"/>
              <a:ext cx="5621722" cy="852284"/>
            </a:xfrm>
            <a:prstGeom prst="rect">
              <a:avLst/>
            </a:prstGeom>
            <a:noFill/>
            <a:ln>
              <a:noFill/>
            </a:ln>
          </p:spPr>
          <p:txBody>
            <a:bodyPr wrap="square">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gn="just">
                <a:defRPr sz="1200">
                  <a:solidFill>
                    <a:schemeClr val="tx1">
                      <a:lumMod val="75000"/>
                      <a:lumOff val="25000"/>
                    </a:schemeClr>
                  </a:solidFill>
                  <a:cs typeface="Calibri" panose="020F0502020204030204" pitchFamily="34" charset="0"/>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ctr" defTabSz="457205">
                <a:defRPr/>
              </a:pPr>
              <a:r>
                <a:rPr lang="it-IT" kern="0" dirty="0" err="1">
                  <a:solidFill>
                    <a:srgbClr val="0070C0"/>
                  </a:solidFill>
                  <a:latin typeface="Trebuchet MS" panose="020B0603020202020204" pitchFamily="34" charset="0"/>
                  <a:cs typeface="Arial" panose="020B0604020202020204" pitchFamily="34" charset="0"/>
                </a:rPr>
                <a:t>Provision</a:t>
              </a:r>
              <a:r>
                <a:rPr lang="it-IT" kern="0" dirty="0">
                  <a:solidFill>
                    <a:srgbClr val="0070C0"/>
                  </a:solidFill>
                  <a:latin typeface="Trebuchet MS" panose="020B0603020202020204" pitchFamily="34" charset="0"/>
                  <a:cs typeface="Arial" panose="020B0604020202020204" pitchFamily="34" charset="0"/>
                </a:rPr>
                <a:t> of </a:t>
              </a:r>
              <a:r>
                <a:rPr lang="it-IT" i="1" kern="0" dirty="0">
                  <a:solidFill>
                    <a:srgbClr val="0070C0"/>
                  </a:solidFill>
                  <a:latin typeface="Trebuchet MS" panose="020B0603020202020204" pitchFamily="34" charset="0"/>
                  <a:cs typeface="Arial" panose="020B0604020202020204" pitchFamily="34" charset="0"/>
                </a:rPr>
                <a:t>ad hoc </a:t>
              </a:r>
              <a:r>
                <a:rPr lang="it-IT" kern="0" dirty="0">
                  <a:solidFill>
                    <a:srgbClr val="0070C0"/>
                  </a:solidFill>
                  <a:latin typeface="Trebuchet MS" panose="020B0603020202020204" pitchFamily="34" charset="0"/>
                  <a:cs typeface="Arial" panose="020B0604020202020204" pitchFamily="34" charset="0"/>
                </a:rPr>
                <a:t>information on industrial sectors and </a:t>
              </a:r>
              <a:r>
                <a:rPr lang="it-IT" kern="0" dirty="0" err="1">
                  <a:solidFill>
                    <a:srgbClr val="0070C0"/>
                  </a:solidFill>
                  <a:latin typeface="Trebuchet MS" panose="020B0603020202020204" pitchFamily="34" charset="0"/>
                  <a:cs typeface="Arial" panose="020B0604020202020204" pitchFamily="34" charset="0"/>
                </a:rPr>
                <a:t>value</a:t>
              </a:r>
              <a:r>
                <a:rPr lang="it-IT" kern="0" dirty="0">
                  <a:solidFill>
                    <a:srgbClr val="0070C0"/>
                  </a:solidFill>
                  <a:latin typeface="Trebuchet MS" panose="020B0603020202020204" pitchFamily="34" charset="0"/>
                  <a:cs typeface="Arial" panose="020B0604020202020204" pitchFamily="34" charset="0"/>
                </a:rPr>
                <a:t> chains, innovation </a:t>
              </a:r>
              <a:r>
                <a:rPr lang="it-IT" kern="0" dirty="0" err="1">
                  <a:solidFill>
                    <a:srgbClr val="0070C0"/>
                  </a:solidFill>
                  <a:latin typeface="Trebuchet MS" panose="020B0603020202020204" pitchFamily="34" charset="0"/>
                  <a:cs typeface="Arial" panose="020B0604020202020204" pitchFamily="34" charset="0"/>
                </a:rPr>
                <a:t>ecosystems</a:t>
              </a:r>
              <a:r>
                <a:rPr lang="it-IT" kern="0" dirty="0">
                  <a:solidFill>
                    <a:srgbClr val="0070C0"/>
                  </a:solidFill>
                  <a:latin typeface="Trebuchet MS" panose="020B0603020202020204" pitchFamily="34" charset="0"/>
                  <a:cs typeface="Arial" panose="020B0604020202020204" pitchFamily="34" charset="0"/>
                </a:rPr>
                <a:t>, and R&amp;D players</a:t>
              </a:r>
              <a:endParaRPr lang="en-GB" kern="0" dirty="0">
                <a:solidFill>
                  <a:srgbClr val="0070C0"/>
                </a:solidFill>
                <a:latin typeface="Trebuchet MS" panose="020B0603020202020204" pitchFamily="34" charset="0"/>
                <a:cs typeface="Arial" panose="020B0604020202020204" pitchFamily="34" charset="0"/>
              </a:endParaRPr>
            </a:p>
          </p:txBody>
        </p:sp>
        <p:sp>
          <p:nvSpPr>
            <p:cNvPr id="48" name="Rettangolo con angoli arrotondati 47">
              <a:extLst>
                <a:ext uri="{FF2B5EF4-FFF2-40B4-BE49-F238E27FC236}">
                  <a16:creationId xmlns:a16="http://schemas.microsoft.com/office/drawing/2014/main" id="{FFEF2C88-55F9-398C-3C47-CEF8BBD5E084}"/>
                </a:ext>
              </a:extLst>
            </p:cNvPr>
            <p:cNvSpPr/>
            <p:nvPr/>
          </p:nvSpPr>
          <p:spPr>
            <a:xfrm>
              <a:off x="987151" y="4335775"/>
              <a:ext cx="4263790" cy="625801"/>
            </a:xfrm>
            <a:prstGeom prst="roundRect">
              <a:avLst/>
            </a:prstGeom>
            <a:solidFill>
              <a:schemeClr val="accent1"/>
            </a:solidFill>
            <a:ln w="25400" cap="flat" cmpd="sng" algn="ctr">
              <a:solidFill>
                <a:schemeClr val="accent1"/>
              </a:solidFill>
              <a:prstDash val="solid"/>
            </a:ln>
            <a:effectLst/>
          </p:spPr>
          <p:txBody>
            <a:bodyPr rtlCol="0" anchor="ctr"/>
            <a:lstStyle/>
            <a:p>
              <a:pPr algn="ctr" defTabSz="914409">
                <a:defRPr/>
              </a:pPr>
              <a:r>
                <a:rPr lang="it-IT" sz="1467" b="1" kern="0" dirty="0">
                  <a:solidFill>
                    <a:prstClr val="white"/>
                  </a:solidFill>
                  <a:latin typeface="Trebuchet MS" panose="020B0603020202020204" pitchFamily="34" charset="0"/>
                </a:rPr>
                <a:t>ACCESS TO HUMAN RESOURCES</a:t>
              </a:r>
            </a:p>
          </p:txBody>
        </p:sp>
        <p:sp>
          <p:nvSpPr>
            <p:cNvPr id="49" name="Subtitle 2">
              <a:extLst>
                <a:ext uri="{FF2B5EF4-FFF2-40B4-BE49-F238E27FC236}">
                  <a16:creationId xmlns:a16="http://schemas.microsoft.com/office/drawing/2014/main" id="{1D06D7B9-03A1-244D-DA88-04805551414F}"/>
                </a:ext>
              </a:extLst>
            </p:cNvPr>
            <p:cNvSpPr txBox="1">
              <a:spLocks/>
            </p:cNvSpPr>
            <p:nvPr/>
          </p:nvSpPr>
          <p:spPr>
            <a:xfrm>
              <a:off x="990117" y="4961576"/>
              <a:ext cx="4267407" cy="608774"/>
            </a:xfrm>
            <a:prstGeom prst="rect">
              <a:avLst/>
            </a:prstGeom>
            <a:noFill/>
            <a:ln>
              <a:noFill/>
            </a:ln>
          </p:spPr>
          <p:txBody>
            <a:bodyPr wrap="square">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gn="just">
                <a:defRPr sz="1200">
                  <a:solidFill>
                    <a:schemeClr val="tx1">
                      <a:lumMod val="75000"/>
                      <a:lumOff val="25000"/>
                    </a:schemeClr>
                  </a:solidFill>
                  <a:cs typeface="Calibri" panose="020F0502020204030204" pitchFamily="34" charset="0"/>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ctr" defTabSz="457205">
                <a:defRPr/>
              </a:pPr>
              <a:r>
                <a:rPr lang="it-IT" kern="0" dirty="0" err="1">
                  <a:solidFill>
                    <a:srgbClr val="0070C0"/>
                  </a:solidFill>
                  <a:latin typeface="Trebuchet MS" panose="020B0603020202020204" pitchFamily="34" charset="0"/>
                  <a:cs typeface="Arial" panose="020B0604020202020204" pitchFamily="34" charset="0"/>
                </a:rPr>
                <a:t>Overview</a:t>
              </a:r>
              <a:r>
                <a:rPr lang="it-IT" kern="0" dirty="0">
                  <a:solidFill>
                    <a:srgbClr val="0070C0"/>
                  </a:solidFill>
                  <a:latin typeface="Trebuchet MS" panose="020B0603020202020204" pitchFamily="34" charset="0"/>
                  <a:cs typeface="Arial" panose="020B0604020202020204" pitchFamily="34" charset="0"/>
                </a:rPr>
                <a:t> of labour market features for </a:t>
              </a:r>
              <a:r>
                <a:rPr lang="it-IT" kern="0" dirty="0" err="1">
                  <a:solidFill>
                    <a:srgbClr val="0070C0"/>
                  </a:solidFill>
                  <a:latin typeface="Trebuchet MS" panose="020B0603020202020204" pitchFamily="34" charset="0"/>
                  <a:cs typeface="Arial" panose="020B0604020202020204" pitchFamily="34" charset="0"/>
                </a:rPr>
                <a:t>specific</a:t>
              </a:r>
              <a:r>
                <a:rPr lang="it-IT" kern="0" dirty="0">
                  <a:solidFill>
                    <a:srgbClr val="0070C0"/>
                  </a:solidFill>
                  <a:latin typeface="Trebuchet MS" panose="020B0603020202020204" pitchFamily="34" charset="0"/>
                  <a:cs typeface="Arial" panose="020B0604020202020204" pitchFamily="34" charset="0"/>
                </a:rPr>
                <a:t> business domains</a:t>
              </a:r>
              <a:endParaRPr lang="en-GB" kern="0" dirty="0">
                <a:solidFill>
                  <a:srgbClr val="0070C0"/>
                </a:solidFill>
                <a:latin typeface="Trebuchet MS" panose="020B0603020202020204" pitchFamily="34" charset="0"/>
                <a:cs typeface="Arial" panose="020B0604020202020204" pitchFamily="34" charset="0"/>
              </a:endParaRPr>
            </a:p>
          </p:txBody>
        </p:sp>
        <p:pic>
          <p:nvPicPr>
            <p:cNvPr id="50" name="Immagine 49">
              <a:extLst>
                <a:ext uri="{FF2B5EF4-FFF2-40B4-BE49-F238E27FC236}">
                  <a16:creationId xmlns:a16="http://schemas.microsoft.com/office/drawing/2014/main" id="{AE0DBDCF-2003-F83C-849E-DEFD8913578B}"/>
                </a:ext>
              </a:extLst>
            </p:cNvPr>
            <p:cNvPicPr>
              <a:picLocks noChangeAspect="1"/>
            </p:cNvPicPr>
            <p:nvPr/>
          </p:nvPicPr>
          <p:blipFill>
            <a:blip r:embed="rId15">
              <a:extLst>
                <a:ext uri="{BEBA8EAE-BF5A-486C-A8C5-ECC9F3942E4B}">
                  <a14:imgProps xmlns:a14="http://schemas.microsoft.com/office/drawing/2010/main">
                    <a14:imgLayer r:embed="rId16">
                      <a14:imgEffect>
                        <a14:brightnessContrast bright="100000" contrast="100000"/>
                      </a14:imgEffect>
                    </a14:imgLayer>
                  </a14:imgProps>
                </a:ext>
              </a:extLst>
            </a:blip>
            <a:stretch>
              <a:fillRect/>
            </a:stretch>
          </p:blipFill>
          <p:spPr>
            <a:xfrm>
              <a:off x="10075447" y="2974509"/>
              <a:ext cx="653577" cy="653577"/>
            </a:xfrm>
            <a:prstGeom prst="rect">
              <a:avLst/>
            </a:prstGeom>
            <a:effectLst>
              <a:outerShdw blurRad="50800" dist="38100" dir="5400000" algn="t" rotWithShape="0">
                <a:prstClr val="black">
                  <a:alpha val="40000"/>
                </a:prstClr>
              </a:outerShdw>
            </a:effectLst>
          </p:spPr>
        </p:pic>
        <p:pic>
          <p:nvPicPr>
            <p:cNvPr id="51" name="Immagine 50">
              <a:extLst>
                <a:ext uri="{FF2B5EF4-FFF2-40B4-BE49-F238E27FC236}">
                  <a16:creationId xmlns:a16="http://schemas.microsoft.com/office/drawing/2014/main" id="{E241885F-C5ED-3C01-D05C-A465586EEAF9}"/>
                </a:ext>
              </a:extLst>
            </p:cNvPr>
            <p:cNvPicPr>
              <a:picLocks noChangeAspect="1"/>
            </p:cNvPicPr>
            <p:nvPr/>
          </p:nvPicPr>
          <p:blipFill>
            <a:blip r:embed="rId17">
              <a:extLst>
                <a:ext uri="{BEBA8EAE-BF5A-486C-A8C5-ECC9F3942E4B}">
                  <a14:imgProps xmlns:a14="http://schemas.microsoft.com/office/drawing/2010/main">
                    <a14:imgLayer r:embed="rId18">
                      <a14:imgEffect>
                        <a14:brightnessContrast bright="100000" contrast="100000"/>
                      </a14:imgEffect>
                    </a14:imgLayer>
                  </a14:imgProps>
                </a:ext>
              </a:extLst>
            </a:blip>
            <a:stretch>
              <a:fillRect/>
            </a:stretch>
          </p:blipFill>
          <p:spPr>
            <a:xfrm>
              <a:off x="11241809" y="5019041"/>
              <a:ext cx="991101" cy="991101"/>
            </a:xfrm>
            <a:prstGeom prst="rect">
              <a:avLst/>
            </a:prstGeom>
            <a:effectLst>
              <a:outerShdw blurRad="63500" sx="102000" sy="102000" algn="ctr" rotWithShape="0">
                <a:prstClr val="black">
                  <a:alpha val="40000"/>
                </a:prstClr>
              </a:outerShdw>
            </a:effectLst>
          </p:spPr>
        </p:pic>
      </p:grpSp>
      <p:sp>
        <p:nvSpPr>
          <p:cNvPr id="37" name="Titolo 1">
            <a:extLst>
              <a:ext uri="{FF2B5EF4-FFF2-40B4-BE49-F238E27FC236}">
                <a16:creationId xmlns:a16="http://schemas.microsoft.com/office/drawing/2014/main" id="{95126ACE-B9A5-4769-ABE7-F40C9E8F319A}"/>
              </a:ext>
            </a:extLst>
          </p:cNvPr>
          <p:cNvSpPr txBox="1">
            <a:spLocks/>
          </p:cNvSpPr>
          <p:nvPr/>
        </p:nvSpPr>
        <p:spPr>
          <a:xfrm>
            <a:off x="156068" y="-403502"/>
            <a:ext cx="9183347" cy="1134931"/>
          </a:xfrm>
          <a:prstGeom prst="rect">
            <a:avLst/>
          </a:prstGeom>
        </p:spPr>
        <p:txBody>
          <a:bodyPr/>
          <a:lstStyle>
            <a:lvl1pPr>
              <a:defRPr>
                <a:latin typeface="+mj-lt"/>
                <a:ea typeface="+mj-ea"/>
                <a:cs typeface="+mj-cs"/>
              </a:defRPr>
            </a:lvl1pPr>
          </a:lstStyle>
          <a:p>
            <a:pPr algn="ctr"/>
            <a:br>
              <a:rPr lang="it-IT" sz="2000" kern="0" dirty="0">
                <a:solidFill>
                  <a:sysClr val="windowText" lastClr="000000"/>
                </a:solidFill>
              </a:rPr>
            </a:br>
            <a:br>
              <a:rPr lang="en-US" sz="2000" kern="0" dirty="0">
                <a:solidFill>
                  <a:sysClr val="windowText" lastClr="000000"/>
                </a:solidFill>
              </a:rPr>
            </a:br>
            <a:r>
              <a:rPr lang="it-IT" sz="2400" b="1" kern="0" dirty="0">
                <a:solidFill>
                  <a:schemeClr val="tx2"/>
                </a:solidFill>
                <a:latin typeface="Trebuchet MS" panose="020B0603020202020204" pitchFamily="34" charset="0"/>
              </a:rPr>
              <a:t>Assistance and Post Investment Support Services  (After care)</a:t>
            </a:r>
            <a:br>
              <a:rPr lang="it-IT" sz="2400" b="1" kern="0" dirty="0">
                <a:solidFill>
                  <a:schemeClr val="tx2"/>
                </a:solidFill>
              </a:rPr>
            </a:br>
            <a:endParaRPr lang="it-IT" sz="2400" b="1" kern="0" dirty="0">
              <a:solidFill>
                <a:schemeClr val="tx2"/>
              </a:solidFill>
            </a:endParaRPr>
          </a:p>
        </p:txBody>
      </p:sp>
    </p:spTree>
    <p:extLst>
      <p:ext uri="{BB962C8B-B14F-4D97-AF65-F5344CB8AC3E}">
        <p14:creationId xmlns:p14="http://schemas.microsoft.com/office/powerpoint/2010/main" val="33749408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9F3C3C-3FE0-FE91-4E5C-21C0C3779C51}"/>
            </a:ext>
          </a:extLst>
        </p:cNvPr>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90BB8B56-623B-EA5A-C546-562845741DAA}"/>
              </a:ext>
            </a:extLst>
          </p:cNvPr>
          <p:cNvSpPr>
            <a:spLocks noGrp="1"/>
          </p:cNvSpPr>
          <p:nvPr>
            <p:ph type="sldNum" sz="quarter" idx="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it-IT"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it-IT" sz="18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13" name="Titolo 1">
            <a:extLst>
              <a:ext uri="{FF2B5EF4-FFF2-40B4-BE49-F238E27FC236}">
                <a16:creationId xmlns:a16="http://schemas.microsoft.com/office/drawing/2014/main" id="{8319B66B-0141-487E-A26C-6841F1DCD298}"/>
              </a:ext>
            </a:extLst>
          </p:cNvPr>
          <p:cNvSpPr>
            <a:spLocks noGrp="1"/>
          </p:cNvSpPr>
          <p:nvPr>
            <p:ph type="title"/>
          </p:nvPr>
        </p:nvSpPr>
        <p:spPr>
          <a:xfrm>
            <a:off x="1150161" y="761616"/>
            <a:ext cx="10003971" cy="1518908"/>
          </a:xfrm>
        </p:spPr>
        <p:txBody>
          <a:bodyPr>
            <a:normAutofit/>
          </a:bodyPr>
          <a:lstStyle/>
          <a:p>
            <a:pPr algn="ctr"/>
            <a:r>
              <a:rPr lang="en-US" sz="2400" u="sng" dirty="0">
                <a:solidFill>
                  <a:schemeClr val="tx2"/>
                </a:solidFill>
              </a:rPr>
              <a:t>COOPERATION WITH ZES UNICA</a:t>
            </a:r>
            <a:br>
              <a:rPr lang="it-IT" sz="1800" b="1" dirty="0">
                <a:solidFill>
                  <a:schemeClr val="tx2"/>
                </a:solidFill>
                <a:latin typeface="Trebuchet MS"/>
              </a:rPr>
            </a:br>
            <a:endParaRPr lang="it-IT" sz="1800" b="1" dirty="0">
              <a:solidFill>
                <a:schemeClr val="tx2"/>
              </a:solidFill>
              <a:latin typeface="Trebuchet MS"/>
            </a:endParaRPr>
          </a:p>
        </p:txBody>
      </p:sp>
      <p:sp>
        <p:nvSpPr>
          <p:cNvPr id="16" name="Rettangolo con angoli arrotondati 15">
            <a:extLst>
              <a:ext uri="{FF2B5EF4-FFF2-40B4-BE49-F238E27FC236}">
                <a16:creationId xmlns:a16="http://schemas.microsoft.com/office/drawing/2014/main" id="{A4147283-AA31-4B39-B8D2-CC62E7F561E4}"/>
              </a:ext>
            </a:extLst>
          </p:cNvPr>
          <p:cNvSpPr/>
          <p:nvPr/>
        </p:nvSpPr>
        <p:spPr>
          <a:xfrm>
            <a:off x="609600" y="1863970"/>
            <a:ext cx="11085095" cy="4513970"/>
          </a:xfrm>
          <a:prstGeom prst="roundRect">
            <a:avLst/>
          </a:prstGeom>
          <a:noFill/>
          <a:ln>
            <a:solidFill>
              <a:srgbClr val="0066C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Segnaposto testo 2">
            <a:extLst>
              <a:ext uri="{FF2B5EF4-FFF2-40B4-BE49-F238E27FC236}">
                <a16:creationId xmlns:a16="http://schemas.microsoft.com/office/drawing/2014/main" id="{F5AA01AE-BBD9-4F10-AA09-34736CA3A2A4}"/>
              </a:ext>
            </a:extLst>
          </p:cNvPr>
          <p:cNvSpPr txBox="1">
            <a:spLocks/>
          </p:cNvSpPr>
          <p:nvPr/>
        </p:nvSpPr>
        <p:spPr>
          <a:xfrm>
            <a:off x="957943" y="1851522"/>
            <a:ext cx="10276114" cy="4726090"/>
          </a:xfrm>
          <a:prstGeom prst="rect">
            <a:avLst/>
          </a:prstGeom>
        </p:spPr>
        <p:txBody>
          <a:bodyPr wrap="square" lIns="0" tIns="0" rIns="0" bIns="0">
            <a:normAutofit/>
          </a:bodyPr>
          <a:lstStyle>
            <a:lvl1pPr marL="0">
              <a:defRPr sz="1400" b="0" i="0">
                <a:solidFill>
                  <a:srgbClr val="0066CC"/>
                </a:solidFill>
                <a:latin typeface="Lucida Sans Unicode"/>
                <a:ea typeface="+mn-ea"/>
                <a:cs typeface="Lucida Sans Unicode"/>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just"/>
            <a:endParaRPr lang="it-IT" sz="1800" kern="0" dirty="0">
              <a:solidFill>
                <a:srgbClr val="0070C0"/>
              </a:solidFill>
              <a:latin typeface="Trebuchet MS" panose="020B0603020202020204" pitchFamily="34" charset="0"/>
            </a:endParaRPr>
          </a:p>
          <a:p>
            <a:pPr marL="285750" indent="-285750" algn="just">
              <a:buFont typeface="Arial" panose="020B0604020202020204" pitchFamily="34" charset="0"/>
              <a:buChar char="•"/>
            </a:pPr>
            <a:r>
              <a:rPr lang="en-US" sz="1800" dirty="0">
                <a:solidFill>
                  <a:srgbClr val="0070C0"/>
                </a:solidFill>
                <a:latin typeface="Trebuchet MS" panose="020B0603020202020204" pitchFamily="34" charset="0"/>
              </a:rPr>
              <a:t>From 1 January 2024, the </a:t>
            </a:r>
            <a:r>
              <a:rPr lang="en-US" sz="1800" b="1" dirty="0">
                <a:solidFill>
                  <a:srgbClr val="0070C0"/>
                </a:solidFill>
                <a:latin typeface="Trebuchet MS" panose="020B0603020202020204" pitchFamily="34" charset="0"/>
              </a:rPr>
              <a:t>Special Economic Zone for Southern Italy has a single Governing Body “</a:t>
            </a:r>
            <a:r>
              <a:rPr lang="en-US" sz="1800" b="1" dirty="0" err="1">
                <a:solidFill>
                  <a:srgbClr val="0070C0"/>
                </a:solidFill>
                <a:latin typeface="Trebuchet MS" panose="020B0603020202020204" pitchFamily="34" charset="0"/>
              </a:rPr>
              <a:t>Struttura</a:t>
            </a:r>
            <a:r>
              <a:rPr lang="en-US" sz="1800" b="1" dirty="0">
                <a:solidFill>
                  <a:srgbClr val="0070C0"/>
                </a:solidFill>
                <a:latin typeface="Trebuchet MS" panose="020B0603020202020204" pitchFamily="34" charset="0"/>
              </a:rPr>
              <a:t> di </a:t>
            </a:r>
            <a:r>
              <a:rPr lang="en-US" sz="1800" b="1" dirty="0" err="1">
                <a:solidFill>
                  <a:srgbClr val="0070C0"/>
                </a:solidFill>
                <a:latin typeface="Trebuchet MS" panose="020B0603020202020204" pitchFamily="34" charset="0"/>
              </a:rPr>
              <a:t>Missione</a:t>
            </a:r>
            <a:r>
              <a:rPr lang="en-US" sz="1800" b="1" dirty="0">
                <a:solidFill>
                  <a:srgbClr val="0070C0"/>
                </a:solidFill>
                <a:latin typeface="Trebuchet MS" panose="020B0603020202020204" pitchFamily="34" charset="0"/>
              </a:rPr>
              <a:t> ZES </a:t>
            </a:r>
            <a:r>
              <a:rPr lang="en-US" sz="1800" b="1" dirty="0" err="1">
                <a:solidFill>
                  <a:srgbClr val="0070C0"/>
                </a:solidFill>
                <a:latin typeface="Trebuchet MS" panose="020B0603020202020204" pitchFamily="34" charset="0"/>
              </a:rPr>
              <a:t>unica</a:t>
            </a:r>
            <a:r>
              <a:rPr lang="en-US" sz="1800" b="1" dirty="0">
                <a:solidFill>
                  <a:srgbClr val="0070C0"/>
                </a:solidFill>
                <a:latin typeface="Trebuchet MS" panose="020B0603020202020204" pitchFamily="34" charset="0"/>
              </a:rPr>
              <a:t>” </a:t>
            </a:r>
            <a:r>
              <a:rPr lang="en-US" sz="1800" dirty="0">
                <a:solidFill>
                  <a:srgbClr val="0070C0"/>
                </a:solidFill>
                <a:latin typeface="Trebuchet MS" panose="020B0603020202020204" pitchFamily="34" charset="0"/>
              </a:rPr>
              <a:t>with guidance and coordination tasks, and a One Stop Shop (</a:t>
            </a:r>
            <a:r>
              <a:rPr lang="en-US" sz="1800" dirty="0" err="1">
                <a:solidFill>
                  <a:srgbClr val="0070C0"/>
                </a:solidFill>
                <a:latin typeface="Trebuchet MS" panose="020B0603020202020204" pitchFamily="34" charset="0"/>
              </a:rPr>
              <a:t>Sportello</a:t>
            </a:r>
            <a:r>
              <a:rPr lang="en-US" sz="1800" dirty="0">
                <a:solidFill>
                  <a:srgbClr val="0070C0"/>
                </a:solidFill>
                <a:latin typeface="Trebuchet MS" panose="020B0603020202020204" pitchFamily="34" charset="0"/>
              </a:rPr>
              <a:t> Unico) that supports settlement and investment processes</a:t>
            </a:r>
            <a:r>
              <a:rPr lang="en-US" sz="1800" b="1" dirty="0">
                <a:solidFill>
                  <a:srgbClr val="0070C0"/>
                </a:solidFill>
                <a:latin typeface="Trebuchet MS" panose="020B0603020202020204" pitchFamily="34" charset="0"/>
              </a:rPr>
              <a:t>.</a:t>
            </a:r>
          </a:p>
          <a:p>
            <a:pPr algn="just"/>
            <a:endParaRPr lang="en-US" sz="1800" b="1" dirty="0">
              <a:solidFill>
                <a:srgbClr val="0070C0"/>
              </a:solidFill>
              <a:latin typeface="Trebuchet MS" panose="020B0603020202020204" pitchFamily="34" charset="0"/>
            </a:endParaRPr>
          </a:p>
          <a:p>
            <a:pPr marL="285750" indent="-285750" algn="just">
              <a:buFont typeface="Arial" panose="020B0604020202020204" pitchFamily="34" charset="0"/>
              <a:buChar char="•"/>
            </a:pPr>
            <a:r>
              <a:rPr lang="en-US" sz="1800" dirty="0">
                <a:solidFill>
                  <a:srgbClr val="0070C0"/>
                </a:solidFill>
                <a:latin typeface="Trebuchet MS" panose="020B0603020202020204" pitchFamily="34" charset="0"/>
              </a:rPr>
              <a:t>The ZES covers the entire territory of Southern Italy (Abruzzo, Basilicata, Calabria, Campania, Molise, Puglia, Sicily, and Sardinia).</a:t>
            </a:r>
          </a:p>
          <a:p>
            <a:pPr algn="just"/>
            <a:endParaRPr lang="en-US" sz="1800" dirty="0">
              <a:solidFill>
                <a:srgbClr val="0070C0"/>
              </a:solidFill>
              <a:latin typeface="Trebuchet MS" panose="020B0603020202020204" pitchFamily="34" charset="0"/>
            </a:endParaRPr>
          </a:p>
          <a:p>
            <a:pPr marL="285750" indent="-285750" algn="just">
              <a:buFont typeface="Arial" panose="020B0604020202020204" pitchFamily="34" charset="0"/>
              <a:buChar char="•"/>
            </a:pPr>
            <a:r>
              <a:rPr lang="en-US" sz="1800" dirty="0">
                <a:solidFill>
                  <a:srgbClr val="0070C0"/>
                </a:solidFill>
                <a:latin typeface="Trebuchet MS" panose="020B0603020202020204" pitchFamily="34" charset="0"/>
              </a:rPr>
              <a:t>The ZES offers to companies looking to invest in the South simplified procedures and dedicated incentives.</a:t>
            </a:r>
          </a:p>
          <a:p>
            <a:pPr algn="just"/>
            <a:endParaRPr lang="en-US" sz="1800" dirty="0">
              <a:solidFill>
                <a:srgbClr val="0070C0"/>
              </a:solidFill>
              <a:latin typeface="Trebuchet MS" panose="020B0603020202020204" pitchFamily="34" charset="0"/>
            </a:endParaRPr>
          </a:p>
          <a:p>
            <a:pPr algn="just"/>
            <a:r>
              <a:rPr lang="en-US" sz="1800" b="1" dirty="0">
                <a:solidFill>
                  <a:srgbClr val="0070C0"/>
                </a:solidFill>
                <a:latin typeface="Trebuchet MS" panose="020B0603020202020204" pitchFamily="34" charset="0"/>
              </a:rPr>
              <a:t>TAX INCENTIVES</a:t>
            </a:r>
          </a:p>
          <a:p>
            <a:pPr marL="285750" indent="-285750" algn="just">
              <a:buFont typeface="Arial" panose="020B0604020202020204" pitchFamily="34" charset="0"/>
              <a:buChar char="•"/>
            </a:pPr>
            <a:r>
              <a:rPr lang="en-US" sz="1800" dirty="0">
                <a:solidFill>
                  <a:srgbClr val="0070C0"/>
                </a:solidFill>
                <a:latin typeface="Trebuchet MS" panose="020B0603020202020204" pitchFamily="34" charset="0"/>
              </a:rPr>
              <a:t>Among others, Tax credit, ranging from 15% to 70% on max. € 100 MLN, is recognized to companies that locate and maintain their activities and the jobs created within the ZES for at least 5 years.</a:t>
            </a:r>
          </a:p>
          <a:p>
            <a:pPr algn="just"/>
            <a:endParaRPr lang="it-IT" sz="1600" kern="0" dirty="0"/>
          </a:p>
          <a:p>
            <a:pPr algn="just"/>
            <a:endParaRPr lang="it-IT" sz="1600" kern="0" dirty="0"/>
          </a:p>
          <a:p>
            <a:pPr algn="just"/>
            <a:endParaRPr lang="it-IT" sz="1600" kern="0" dirty="0"/>
          </a:p>
          <a:p>
            <a:endParaRPr lang="it-IT" kern="0" dirty="0"/>
          </a:p>
        </p:txBody>
      </p:sp>
    </p:spTree>
    <p:extLst>
      <p:ext uri="{BB962C8B-B14F-4D97-AF65-F5344CB8AC3E}">
        <p14:creationId xmlns:p14="http://schemas.microsoft.com/office/powerpoint/2010/main" val="16788024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9F3C3C-3FE0-FE91-4E5C-21C0C3779C51}"/>
            </a:ext>
          </a:extLst>
        </p:cNvPr>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90BB8B56-623B-EA5A-C546-562845741DAA}"/>
              </a:ext>
            </a:extLst>
          </p:cNvPr>
          <p:cNvSpPr>
            <a:spLocks noGrp="1"/>
          </p:cNvSpPr>
          <p:nvPr>
            <p:ph type="sldNum" sz="quarter" idx="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it-IT"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it-IT" sz="18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13" name="Titolo 1">
            <a:extLst>
              <a:ext uri="{FF2B5EF4-FFF2-40B4-BE49-F238E27FC236}">
                <a16:creationId xmlns:a16="http://schemas.microsoft.com/office/drawing/2014/main" id="{8319B66B-0141-487E-A26C-6841F1DCD298}"/>
              </a:ext>
            </a:extLst>
          </p:cNvPr>
          <p:cNvSpPr>
            <a:spLocks noGrp="1"/>
          </p:cNvSpPr>
          <p:nvPr>
            <p:ph type="title"/>
          </p:nvPr>
        </p:nvSpPr>
        <p:spPr>
          <a:xfrm>
            <a:off x="348343" y="666829"/>
            <a:ext cx="11234057" cy="1518908"/>
          </a:xfrm>
        </p:spPr>
        <p:txBody>
          <a:bodyPr>
            <a:normAutofit/>
          </a:bodyPr>
          <a:lstStyle/>
          <a:p>
            <a:pPr algn="ctr"/>
            <a:r>
              <a:rPr lang="en-US" sz="2000" u="sng" dirty="0">
                <a:solidFill>
                  <a:schemeClr val="tx2"/>
                </a:solidFill>
              </a:rPr>
              <a:t>COOPERATION WITH ZES UNICA</a:t>
            </a:r>
            <a:endParaRPr lang="it-IT" sz="2000" b="1" dirty="0">
              <a:solidFill>
                <a:srgbClr val="0066CC"/>
              </a:solidFill>
              <a:latin typeface="Trebuchet MS"/>
            </a:endParaRPr>
          </a:p>
        </p:txBody>
      </p:sp>
      <p:sp>
        <p:nvSpPr>
          <p:cNvPr id="16" name="Rettangolo con angoli arrotondati 15">
            <a:extLst>
              <a:ext uri="{FF2B5EF4-FFF2-40B4-BE49-F238E27FC236}">
                <a16:creationId xmlns:a16="http://schemas.microsoft.com/office/drawing/2014/main" id="{A4147283-AA31-4B39-B8D2-CC62E7F561E4}"/>
              </a:ext>
            </a:extLst>
          </p:cNvPr>
          <p:cNvSpPr/>
          <p:nvPr/>
        </p:nvSpPr>
        <p:spPr>
          <a:xfrm>
            <a:off x="417095" y="1426283"/>
            <a:ext cx="11234057" cy="5093176"/>
          </a:xfrm>
          <a:prstGeom prst="roundRect">
            <a:avLst/>
          </a:prstGeom>
          <a:noFill/>
          <a:ln>
            <a:solidFill>
              <a:srgbClr val="0066C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Segnaposto testo 2">
            <a:extLst>
              <a:ext uri="{FF2B5EF4-FFF2-40B4-BE49-F238E27FC236}">
                <a16:creationId xmlns:a16="http://schemas.microsoft.com/office/drawing/2014/main" id="{F5AA01AE-BBD9-4F10-AA09-34736CA3A2A4}"/>
              </a:ext>
            </a:extLst>
          </p:cNvPr>
          <p:cNvSpPr txBox="1">
            <a:spLocks/>
          </p:cNvSpPr>
          <p:nvPr/>
        </p:nvSpPr>
        <p:spPr>
          <a:xfrm>
            <a:off x="721896" y="1751686"/>
            <a:ext cx="10512161" cy="4726090"/>
          </a:xfrm>
          <a:prstGeom prst="rect">
            <a:avLst/>
          </a:prstGeom>
        </p:spPr>
        <p:txBody>
          <a:bodyPr wrap="square" lIns="0" tIns="0" rIns="0" bIns="0">
            <a:noAutofit/>
          </a:bodyPr>
          <a:lstStyle>
            <a:lvl1pPr marL="0">
              <a:defRPr sz="1400" b="0" i="0">
                <a:solidFill>
                  <a:srgbClr val="0066CC"/>
                </a:solidFill>
                <a:latin typeface="Lucida Sans Unicode"/>
                <a:ea typeface="+mn-ea"/>
                <a:cs typeface="Lucida Sans Unicode"/>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just"/>
            <a:endParaRPr lang="it-IT" sz="1800" kern="0" dirty="0">
              <a:solidFill>
                <a:srgbClr val="0070C0"/>
              </a:solidFill>
            </a:endParaRPr>
          </a:p>
          <a:p>
            <a:pPr marL="285750" indent="-285750" algn="just">
              <a:buFont typeface="Arial" panose="020B0604020202020204" pitchFamily="34" charset="0"/>
              <a:buChar char="•"/>
            </a:pPr>
            <a:r>
              <a:rPr lang="en-US" sz="1800" dirty="0">
                <a:solidFill>
                  <a:srgbClr val="0070C0"/>
                </a:solidFill>
                <a:latin typeface="Trebuchet MS" panose="020B0603020202020204" pitchFamily="34" charset="0"/>
              </a:rPr>
              <a:t>With just one application and in only a few days, the Single Authorization (one-stop shop) includes all the necessary permits to build a new production facility or expand an existing one.</a:t>
            </a:r>
          </a:p>
          <a:p>
            <a:pPr algn="just"/>
            <a:endParaRPr lang="en-US" sz="1800" dirty="0">
              <a:solidFill>
                <a:srgbClr val="0070C0"/>
              </a:solidFill>
              <a:latin typeface="Trebuchet MS" panose="020B0603020202020204" pitchFamily="34" charset="0"/>
            </a:endParaRPr>
          </a:p>
          <a:p>
            <a:pPr marL="285750" indent="-285750" algn="just">
              <a:buFont typeface="Arial" panose="020B0604020202020204" pitchFamily="34" charset="0"/>
              <a:buChar char="•"/>
            </a:pPr>
            <a:r>
              <a:rPr lang="en-US" sz="1800" dirty="0">
                <a:solidFill>
                  <a:srgbClr val="0070C0"/>
                </a:solidFill>
                <a:latin typeface="Trebuchet MS"/>
              </a:rPr>
              <a:t>This streamlined process is available to anyone planning an investment project within the "ZES </a:t>
            </a:r>
            <a:r>
              <a:rPr lang="en-US" sz="1800" dirty="0" err="1">
                <a:solidFill>
                  <a:srgbClr val="0070C0"/>
                </a:solidFill>
                <a:latin typeface="Trebuchet MS"/>
              </a:rPr>
              <a:t>unica</a:t>
            </a:r>
            <a:r>
              <a:rPr lang="en-US" sz="1800" dirty="0">
                <a:solidFill>
                  <a:srgbClr val="0070C0"/>
                </a:solidFill>
                <a:latin typeface="Trebuchet MS"/>
              </a:rPr>
              <a:t>“. It </a:t>
            </a:r>
            <a:r>
              <a:rPr lang="en-US" sz="1800" dirty="0">
                <a:solidFill>
                  <a:srgbClr val="0070C0"/>
                </a:solidFill>
                <a:latin typeface="Trebuchet MS" panose="020B0603020202020204" pitchFamily="34" charset="0"/>
              </a:rPr>
              <a:t>eliminates the need for businesses to navigate multiple administrative procedures across different agencies, </a:t>
            </a:r>
            <a:r>
              <a:rPr lang="en-US" sz="1800" dirty="0">
                <a:solidFill>
                  <a:srgbClr val="0070C0"/>
                </a:solidFill>
                <a:latin typeface="Trebuchet MS"/>
              </a:rPr>
              <a:t>making it easier to start or grow a business in Southern Italy.</a:t>
            </a:r>
          </a:p>
          <a:p>
            <a:pPr algn="just"/>
            <a:endParaRPr lang="en-US" sz="1800" dirty="0">
              <a:solidFill>
                <a:srgbClr val="0070C0"/>
              </a:solidFill>
              <a:latin typeface="Trebuchet MS"/>
            </a:endParaRPr>
          </a:p>
          <a:p>
            <a:pPr marL="285750" indent="-285750" algn="just">
              <a:buFont typeface="Arial" panose="020B0604020202020204" pitchFamily="34" charset="0"/>
              <a:buChar char="•"/>
            </a:pPr>
            <a:r>
              <a:rPr lang="en-US" sz="1800" dirty="0">
                <a:solidFill>
                  <a:srgbClr val="0070C0"/>
                </a:solidFill>
                <a:latin typeface="Trebuchet MS"/>
              </a:rPr>
              <a:t>The application is submitted through the Digital One-Stop Shop (S.U.D. ZES), accessible via the official website of the Mission Structure for the "ZES </a:t>
            </a:r>
            <a:r>
              <a:rPr lang="en-US" sz="1800" dirty="0" err="1">
                <a:solidFill>
                  <a:srgbClr val="0070C0"/>
                </a:solidFill>
                <a:latin typeface="Trebuchet MS"/>
              </a:rPr>
              <a:t>unica</a:t>
            </a:r>
            <a:r>
              <a:rPr lang="en-US" sz="1800" dirty="0">
                <a:solidFill>
                  <a:srgbClr val="0070C0"/>
                </a:solidFill>
                <a:latin typeface="Trebuchet MS"/>
              </a:rPr>
              <a:t>".</a:t>
            </a:r>
          </a:p>
          <a:p>
            <a:pPr algn="just"/>
            <a:endParaRPr lang="en-US" sz="1800" dirty="0">
              <a:solidFill>
                <a:srgbClr val="0070C0"/>
              </a:solidFill>
              <a:latin typeface="Trebuchet MS" panose="020B0603020202020204" pitchFamily="34" charset="0"/>
            </a:endParaRPr>
          </a:p>
          <a:p>
            <a:pPr marL="285750" indent="-285750" algn="just">
              <a:buFont typeface="Arial" panose="020B0604020202020204" pitchFamily="34" charset="0"/>
              <a:buChar char="•"/>
            </a:pPr>
            <a:r>
              <a:rPr lang="en-US" sz="1800" dirty="0">
                <a:solidFill>
                  <a:srgbClr val="0070C0"/>
                </a:solidFill>
                <a:latin typeface="Trebuchet MS" panose="020B0603020202020204" pitchFamily="34" charset="0"/>
              </a:rPr>
              <a:t>It allows, if necessary, the implementation of an investment project with urban planning variations.</a:t>
            </a:r>
          </a:p>
          <a:p>
            <a:pPr algn="just"/>
            <a:endParaRPr lang="en-US" sz="1800" dirty="0">
              <a:solidFill>
                <a:srgbClr val="0070C0"/>
              </a:solidFill>
              <a:latin typeface="Trebuchet MS" panose="020B0603020202020204" pitchFamily="34" charset="0"/>
            </a:endParaRPr>
          </a:p>
          <a:p>
            <a:pPr marL="285750" indent="-285750" algn="just">
              <a:buFont typeface="Arial" panose="020B0604020202020204" pitchFamily="34" charset="0"/>
              <a:buChar char="•"/>
            </a:pPr>
            <a:r>
              <a:rPr lang="en-US" sz="1800" dirty="0">
                <a:solidFill>
                  <a:srgbClr val="0070C0"/>
                </a:solidFill>
                <a:latin typeface="Trebuchet MS"/>
              </a:rPr>
              <a:t>Time saving: the Mission Structure for the "ZES </a:t>
            </a:r>
            <a:r>
              <a:rPr lang="en-US" sz="1800" dirty="0" err="1">
                <a:solidFill>
                  <a:srgbClr val="0070C0"/>
                </a:solidFill>
                <a:latin typeface="Trebuchet MS"/>
              </a:rPr>
              <a:t>unica</a:t>
            </a:r>
            <a:r>
              <a:rPr lang="en-US" sz="1800" dirty="0">
                <a:solidFill>
                  <a:srgbClr val="0070C0"/>
                </a:solidFill>
                <a:latin typeface="Trebuchet MS"/>
              </a:rPr>
              <a:t>" typically issues the authorization in just over 30 days.</a:t>
            </a:r>
            <a:endParaRPr lang="it-IT" sz="1800" dirty="0">
              <a:solidFill>
                <a:srgbClr val="0070C0"/>
              </a:solidFill>
              <a:latin typeface="Trebuchet MS"/>
            </a:endParaRPr>
          </a:p>
          <a:p>
            <a:pPr algn="just"/>
            <a:endParaRPr lang="it-IT" sz="1800" kern="0" dirty="0"/>
          </a:p>
          <a:p>
            <a:pPr algn="just"/>
            <a:endParaRPr lang="it-IT" sz="1800" kern="0" dirty="0"/>
          </a:p>
          <a:p>
            <a:pPr algn="just"/>
            <a:endParaRPr lang="it-IT" sz="1800" kern="0" dirty="0"/>
          </a:p>
          <a:p>
            <a:endParaRPr lang="it-IT" sz="1800" kern="0" dirty="0"/>
          </a:p>
        </p:txBody>
      </p:sp>
    </p:spTree>
    <p:extLst>
      <p:ext uri="{BB962C8B-B14F-4D97-AF65-F5344CB8AC3E}">
        <p14:creationId xmlns:p14="http://schemas.microsoft.com/office/powerpoint/2010/main" val="3990142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486;p5">
            <a:extLst>
              <a:ext uri="{FF2B5EF4-FFF2-40B4-BE49-F238E27FC236}">
                <a16:creationId xmlns:a16="http://schemas.microsoft.com/office/drawing/2014/main" id="{FFC653DC-AE94-218C-D9E6-2794CBFE54CD}"/>
              </a:ext>
            </a:extLst>
          </p:cNvPr>
          <p:cNvSpPr txBox="1"/>
          <p:nvPr/>
        </p:nvSpPr>
        <p:spPr>
          <a:xfrm>
            <a:off x="6064624" y="1263512"/>
            <a:ext cx="5549152" cy="4511645"/>
          </a:xfrm>
          <a:prstGeom prst="rect">
            <a:avLst/>
          </a:prstGeom>
          <a:noFill/>
          <a:ln>
            <a:noFill/>
          </a:ln>
        </p:spPr>
        <p:style>
          <a:lnRef idx="0">
            <a:scrgbClr r="0" g="0" b="0"/>
          </a:lnRef>
          <a:fillRef idx="0">
            <a:scrgbClr r="0" g="0" b="0"/>
          </a:fillRef>
          <a:effectRef idx="0">
            <a:scrgbClr r="0" g="0" b="0"/>
          </a:effectRef>
          <a:fontRef idx="minor">
            <a:schemeClr val="dk1"/>
          </a:fontRef>
        </p:style>
        <p:txBody>
          <a:bodyPr spcFirstLastPara="1" wrap="square" lIns="0" tIns="0" rIns="0" bIns="0" anchor="ctr" anchorCtr="0">
            <a:noAutofit/>
          </a:bodyPr>
          <a:lstStyle/>
          <a:p>
            <a:pPr marL="97151" lvl="1" algn="ctr" defTabSz="914363">
              <a:defRPr/>
            </a:pPr>
            <a:endParaRPr lang="en-US" sz="2800" b="1" dirty="0">
              <a:solidFill>
                <a:prstClr val="white"/>
              </a:solidFill>
              <a:ea typeface="Titillium Web"/>
              <a:cs typeface="Titillium Web"/>
              <a:sym typeface="Titillium Web"/>
            </a:endParaRPr>
          </a:p>
          <a:p>
            <a:pPr marL="97151" lvl="1" algn="ctr" defTabSz="914363">
              <a:defRPr/>
            </a:pPr>
            <a:r>
              <a:rPr lang="en-US" sz="2400" b="1" dirty="0">
                <a:solidFill>
                  <a:prstClr val="white"/>
                </a:solidFill>
                <a:ea typeface="Titillium Web"/>
                <a:cs typeface="Titillium Web"/>
                <a:sym typeface="Titillium Web"/>
              </a:rPr>
              <a:t>Thank you!</a:t>
            </a:r>
          </a:p>
          <a:p>
            <a:pPr marL="97151" lvl="1" algn="ctr" defTabSz="914363">
              <a:defRPr/>
            </a:pPr>
            <a:endParaRPr lang="en-US" sz="2400" b="1" dirty="0">
              <a:solidFill>
                <a:prstClr val="white"/>
              </a:solidFill>
              <a:ea typeface="Titillium Web"/>
              <a:cs typeface="Titillium Web"/>
              <a:sym typeface="Titillium Web"/>
            </a:endParaRPr>
          </a:p>
          <a:p>
            <a:pPr marL="97151" lvl="1" algn="ctr" defTabSz="914363">
              <a:defRPr/>
            </a:pPr>
            <a:r>
              <a:rPr lang="en-US" sz="2400" b="1" dirty="0">
                <a:solidFill>
                  <a:prstClr val="white"/>
                </a:solidFill>
                <a:ea typeface="Titillium Web"/>
                <a:cs typeface="Titillium Web"/>
                <a:sym typeface="Titillium Web"/>
              </a:rPr>
              <a:t>Giovanni Savini</a:t>
            </a:r>
          </a:p>
          <a:p>
            <a:pPr marL="97151" lvl="1" algn="ctr" defTabSz="914363">
              <a:defRPr/>
            </a:pPr>
            <a:endParaRPr lang="en-US" sz="2400" b="1" dirty="0">
              <a:solidFill>
                <a:prstClr val="white"/>
              </a:solidFill>
              <a:ea typeface="Titillium Web"/>
              <a:cs typeface="Titillium Web"/>
              <a:sym typeface="Titillium Web"/>
            </a:endParaRPr>
          </a:p>
          <a:p>
            <a:pPr marL="97151" lvl="1" algn="ctr" defTabSz="914363">
              <a:defRPr/>
            </a:pPr>
            <a:r>
              <a:rPr lang="en-US" sz="2400" dirty="0">
                <a:solidFill>
                  <a:prstClr val="white"/>
                </a:solidFill>
                <a:ea typeface="Titillium Web"/>
                <a:cs typeface="Titillium Web"/>
                <a:sym typeface="Titillium Web"/>
              </a:rPr>
              <a:t>Director General</a:t>
            </a:r>
          </a:p>
          <a:p>
            <a:pPr marL="97151" lvl="1" algn="ctr" defTabSz="914363">
              <a:defRPr/>
            </a:pPr>
            <a:r>
              <a:rPr lang="en-US" sz="2400" dirty="0">
                <a:solidFill>
                  <a:prstClr val="white"/>
                </a:solidFill>
                <a:ea typeface="Titillium Web"/>
                <a:cs typeface="Titillium Web"/>
                <a:sym typeface="Titillium Web"/>
              </a:rPr>
              <a:t>Mission Unit of Attraction and Unblocking of Investments</a:t>
            </a:r>
          </a:p>
          <a:p>
            <a:pPr marL="97151" lvl="1" algn="ctr" defTabSz="914363">
              <a:defRPr/>
            </a:pPr>
            <a:r>
              <a:rPr lang="en-US" sz="2400" dirty="0">
                <a:solidFill>
                  <a:prstClr val="white"/>
                </a:solidFill>
                <a:ea typeface="Titillium Web"/>
                <a:cs typeface="Titillium Web"/>
                <a:sym typeface="Titillium Web"/>
              </a:rPr>
              <a:t>Ministry of Enterprises and Made in Italy</a:t>
            </a:r>
            <a:endParaRPr lang="en-US" sz="2000" dirty="0">
              <a:solidFill>
                <a:prstClr val="white"/>
              </a:solidFill>
              <a:ea typeface="Titillium Web"/>
              <a:cs typeface="Titillium Web"/>
            </a:endParaRPr>
          </a:p>
        </p:txBody>
      </p:sp>
      <p:graphicFrame>
        <p:nvGraphicFramePr>
          <p:cNvPr id="3" name="Object 2" hidden="1">
            <a:extLst>
              <a:ext uri="{FF2B5EF4-FFF2-40B4-BE49-F238E27FC236}">
                <a16:creationId xmlns:a16="http://schemas.microsoft.com/office/drawing/2014/main" id="{0EB68012-2CC8-4230-9FA6-4C72B32DF1A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3" name="Object 2" hidden="1">
                        <a:extLst>
                          <a:ext uri="{FF2B5EF4-FFF2-40B4-BE49-F238E27FC236}">
                            <a16:creationId xmlns:a16="http://schemas.microsoft.com/office/drawing/2014/main" id="{0EB68012-2CC8-4230-9FA6-4C72B32DF1A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 Placeholder 14">
            <a:extLst>
              <a:ext uri="{FF2B5EF4-FFF2-40B4-BE49-F238E27FC236}">
                <a16:creationId xmlns:a16="http://schemas.microsoft.com/office/drawing/2014/main" id="{04182BD0-D2B8-1D25-2AC8-B2E980C1A2AF}"/>
              </a:ext>
            </a:extLst>
          </p:cNvPr>
          <p:cNvSpPr txBox="1">
            <a:spLocks/>
          </p:cNvSpPr>
          <p:nvPr/>
        </p:nvSpPr>
        <p:spPr>
          <a:xfrm>
            <a:off x="3255457" y="6472691"/>
            <a:ext cx="1490375" cy="213520"/>
          </a:xfrm>
          <a:prstGeom prst="rect">
            <a:avLst/>
          </a:prstGeom>
        </p:spPr>
        <p:txBody>
          <a:bodyPr vert="horz" wrap="none" lIns="0" tIns="0" rIns="0" bIns="0" rtlCol="0" anchor="t">
            <a:no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r" defTabSz="914363">
              <a:defRPr/>
            </a:pPr>
            <a:endParaRPr lang="en-US" kern="0" dirty="0">
              <a:solidFill>
                <a:srgbClr val="0066CC"/>
              </a:solidFill>
              <a:latin typeface="Titillium Web"/>
            </a:endParaRPr>
          </a:p>
          <a:p>
            <a:pPr defTabSz="914363">
              <a:defRPr/>
            </a:pPr>
            <a:endParaRPr lang="en-US" kern="0" dirty="0">
              <a:solidFill>
                <a:srgbClr val="0066CC"/>
              </a:solidFill>
              <a:latin typeface="Calibri"/>
            </a:endParaRPr>
          </a:p>
        </p:txBody>
      </p:sp>
      <p:sp>
        <p:nvSpPr>
          <p:cNvPr id="6" name="Title 11">
            <a:extLst>
              <a:ext uri="{FF2B5EF4-FFF2-40B4-BE49-F238E27FC236}">
                <a16:creationId xmlns:a16="http://schemas.microsoft.com/office/drawing/2014/main" id="{C4DB8D27-0B0D-F7A7-FACC-A53A16136534}"/>
              </a:ext>
            </a:extLst>
          </p:cNvPr>
          <p:cNvSpPr>
            <a:spLocks noGrp="1"/>
          </p:cNvSpPr>
          <p:nvPr/>
        </p:nvSpPr>
        <p:spPr bwMode="ltGray">
          <a:xfrm>
            <a:off x="6363881" y="3055304"/>
            <a:ext cx="5527122" cy="1325563"/>
          </a:xfrm>
          <a:prstGeom prst="rect">
            <a:avLst/>
          </a:prstGeom>
        </p:spPr>
        <p:txBody>
          <a:bodyPr vert="horz" lIns="0" tIns="0" rIns="0" bIns="0" rtlCol="0" anchor="t">
            <a:noAutofit/>
          </a:bodyPr>
          <a:lstStyle>
            <a:lvl1pPr algn="l" defTabSz="914400" rtl="0" eaLnBrk="1" latinLnBrk="0" hangingPunct="1">
              <a:lnSpc>
                <a:spcPct val="90000"/>
              </a:lnSpc>
              <a:spcBef>
                <a:spcPct val="0"/>
              </a:spcBef>
              <a:buNone/>
              <a:defRPr kumimoji="0" lang="en-US" sz="4000" b="1" i="0" u="none" strike="noStrike" kern="1200" cap="all" spc="0" normalizeH="0" baseline="0" dirty="0">
                <a:ln>
                  <a:noFill/>
                </a:ln>
                <a:solidFill>
                  <a:srgbClr val="FFFFFF"/>
                </a:solidFill>
                <a:effectLst/>
                <a:uLnTx/>
                <a:uFillTx/>
                <a:latin typeface="Titillium Web" panose="00000300000000000000" pitchFamily="2" charset="0"/>
                <a:ea typeface="+mj-ea"/>
                <a:cs typeface="+mj-cs"/>
                <a:sym typeface="Trebuchet MS" panose="020B0603020202020204" pitchFamily="34" charset="0"/>
              </a:defRPr>
            </a:lvl1pPr>
          </a:lstStyle>
          <a:p>
            <a:pPr defTabSz="914363">
              <a:defRPr/>
            </a:pPr>
            <a:endParaRPr lang="it-IT">
              <a:solidFill>
                <a:srgbClr val="4BE87D"/>
              </a:solidFill>
            </a:endParaRPr>
          </a:p>
        </p:txBody>
      </p:sp>
      <p:sp>
        <p:nvSpPr>
          <p:cNvPr id="8" name="Rettangolo 7"/>
          <p:cNvSpPr/>
          <p:nvPr/>
        </p:nvSpPr>
        <p:spPr>
          <a:xfrm>
            <a:off x="5301673" y="5630025"/>
            <a:ext cx="6096000" cy="646331"/>
          </a:xfrm>
          <a:prstGeom prst="rect">
            <a:avLst/>
          </a:prstGeom>
        </p:spPr>
        <p:txBody>
          <a:bodyPr>
            <a:spAutoFit/>
          </a:bodyPr>
          <a:lstStyle/>
          <a:p>
            <a:pPr algn="r" defTabSz="914363">
              <a:defRPr/>
            </a:pPr>
            <a:r>
              <a:rPr lang="en-US" dirty="0">
                <a:solidFill>
                  <a:prstClr val="white"/>
                </a:solidFill>
                <a:latin typeface="Titillium Web" pitchFamily="2" charset="77"/>
              </a:rPr>
              <a:t>umasi@mise.gov.it</a:t>
            </a:r>
          </a:p>
          <a:p>
            <a:pPr algn="r" defTabSz="914363">
              <a:defRPr/>
            </a:pPr>
            <a:r>
              <a:rPr lang="en-US" dirty="0">
                <a:solidFill>
                  <a:prstClr val="white"/>
                </a:solidFill>
                <a:latin typeface="Titillium Web" pitchFamily="2" charset="77"/>
              </a:rPr>
              <a:t>umasi@pec.mimit.gov.it </a:t>
            </a:r>
          </a:p>
        </p:txBody>
      </p:sp>
      <p:sp>
        <p:nvSpPr>
          <p:cNvPr id="4" name="CasellaDiTesto 3"/>
          <p:cNvSpPr txBox="1"/>
          <p:nvPr/>
        </p:nvSpPr>
        <p:spPr>
          <a:xfrm>
            <a:off x="2061353" y="2779489"/>
            <a:ext cx="2895600" cy="707886"/>
          </a:xfrm>
          <a:prstGeom prst="rect">
            <a:avLst/>
          </a:prstGeom>
          <a:solidFill>
            <a:schemeClr val="bg1"/>
          </a:solidFill>
        </p:spPr>
        <p:txBody>
          <a:bodyPr wrap="square" rtlCol="0">
            <a:spAutoFit/>
          </a:bodyPr>
          <a:lstStyle/>
          <a:p>
            <a:pPr defTabSz="914363">
              <a:defRPr/>
            </a:pPr>
            <a:r>
              <a:rPr lang="it-IT" sz="2000" b="1" dirty="0" err="1">
                <a:solidFill>
                  <a:srgbClr val="4F81BD"/>
                </a:solidFill>
                <a:latin typeface="Calibri"/>
              </a:rPr>
              <a:t>Ministry</a:t>
            </a:r>
            <a:r>
              <a:rPr lang="it-IT" sz="2000" b="1" dirty="0">
                <a:solidFill>
                  <a:srgbClr val="4F81BD"/>
                </a:solidFill>
                <a:latin typeface="Calibri"/>
              </a:rPr>
              <a:t> of Enterprises and Made in </a:t>
            </a:r>
            <a:r>
              <a:rPr lang="it-IT" sz="2000" b="1" dirty="0" err="1">
                <a:solidFill>
                  <a:srgbClr val="4F81BD"/>
                </a:solidFill>
                <a:latin typeface="Calibri"/>
              </a:rPr>
              <a:t>Italy</a:t>
            </a:r>
            <a:endParaRPr lang="it-IT" sz="2000" b="1" dirty="0">
              <a:solidFill>
                <a:srgbClr val="4F81BD"/>
              </a:solidFill>
              <a:latin typeface="Calibri"/>
            </a:endParaRPr>
          </a:p>
        </p:txBody>
      </p:sp>
    </p:spTree>
    <p:extLst>
      <p:ext uri="{BB962C8B-B14F-4D97-AF65-F5344CB8AC3E}">
        <p14:creationId xmlns:p14="http://schemas.microsoft.com/office/powerpoint/2010/main" val="1179933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48BFB5-4DB8-5990-B4A1-BCD911120CAE}"/>
              </a:ext>
            </a:extLst>
          </p:cNvPr>
          <p:cNvSpPr>
            <a:spLocks noGrp="1"/>
          </p:cNvSpPr>
          <p:nvPr>
            <p:ph type="title"/>
          </p:nvPr>
        </p:nvSpPr>
        <p:spPr>
          <a:xfrm>
            <a:off x="377749" y="1475715"/>
            <a:ext cx="11436502" cy="832919"/>
          </a:xfrm>
        </p:spPr>
        <p:txBody>
          <a:bodyPr/>
          <a:lstStyle/>
          <a:p>
            <a:pPr algn="ctr"/>
            <a:br>
              <a:rPr lang="it-IT" sz="2400" dirty="0"/>
            </a:br>
            <a:r>
              <a:rPr lang="it-IT" sz="2400" dirty="0"/>
              <a:t>UMASI deals with:</a:t>
            </a:r>
          </a:p>
        </p:txBody>
      </p:sp>
      <p:sp>
        <p:nvSpPr>
          <p:cNvPr id="3" name="Segnaposto numero diapositiva 2">
            <a:extLst>
              <a:ext uri="{FF2B5EF4-FFF2-40B4-BE49-F238E27FC236}">
                <a16:creationId xmlns:a16="http://schemas.microsoft.com/office/drawing/2014/main" id="{E0BDBF56-4F9B-028D-8204-4A4665F267CB}"/>
              </a:ext>
            </a:extLst>
          </p:cNvPr>
          <p:cNvSpPr>
            <a:spLocks noGrp="1"/>
          </p:cNvSpPr>
          <p:nvPr>
            <p:ph type="sldNum" sz="quarter" idx="7"/>
          </p:nvPr>
        </p:nvSpPr>
        <p:spPr>
          <a:xfrm>
            <a:off x="8778240" y="5965562"/>
            <a:ext cx="2804160" cy="3429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it-IT"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800" b="0" i="0" u="none" strike="noStrike" kern="1200" cap="none" spc="0" normalizeH="0" baseline="0" noProof="0">
              <a:ln>
                <a:noFill/>
              </a:ln>
              <a:solidFill>
                <a:prstClr val="black">
                  <a:tint val="75000"/>
                </a:prstClr>
              </a:solidFill>
              <a:effectLst/>
              <a:uLnTx/>
              <a:uFillTx/>
              <a:latin typeface="Calibri"/>
              <a:ea typeface="+mn-ea"/>
              <a:cs typeface="+mn-cs"/>
            </a:endParaRPr>
          </a:p>
        </p:txBody>
      </p:sp>
      <p:graphicFrame>
        <p:nvGraphicFramePr>
          <p:cNvPr id="5" name="Diagramma 4">
            <a:extLst>
              <a:ext uri="{FF2B5EF4-FFF2-40B4-BE49-F238E27FC236}">
                <a16:creationId xmlns:a16="http://schemas.microsoft.com/office/drawing/2014/main" id="{2EBAE5C7-ED29-7942-0E8A-17BA6E9D7AAE}"/>
              </a:ext>
            </a:extLst>
          </p:cNvPr>
          <p:cNvGraphicFramePr/>
          <p:nvPr>
            <p:extLst>
              <p:ext uri="{D42A27DB-BD31-4B8C-83A1-F6EECF244321}">
                <p14:modId xmlns:p14="http://schemas.microsoft.com/office/powerpoint/2010/main" val="963468264"/>
              </p:ext>
            </p:extLst>
          </p:nvPr>
        </p:nvGraphicFramePr>
        <p:xfrm>
          <a:off x="1086416" y="2308634"/>
          <a:ext cx="9424657" cy="39998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CasellaDiTesto 3">
            <a:extLst>
              <a:ext uri="{FF2B5EF4-FFF2-40B4-BE49-F238E27FC236}">
                <a16:creationId xmlns:a16="http://schemas.microsoft.com/office/drawing/2014/main" id="{E3D98AD9-6D59-855D-F22C-6BBBAC94EECC}"/>
              </a:ext>
            </a:extLst>
          </p:cNvPr>
          <p:cNvSpPr txBox="1"/>
          <p:nvPr/>
        </p:nvSpPr>
        <p:spPr>
          <a:xfrm>
            <a:off x="995880" y="1016540"/>
            <a:ext cx="9720887" cy="923330"/>
          </a:xfrm>
          <a:prstGeom prst="rect">
            <a:avLst/>
          </a:prstGeom>
          <a:noFill/>
        </p:spPr>
        <p:txBody>
          <a:bodyPr wrap="square" rtlCol="0">
            <a:spAutoFit/>
          </a:bodyPr>
          <a:lstStyle/>
          <a:p>
            <a:r>
              <a:rPr lang="en-US" b="1" dirty="0">
                <a:solidFill>
                  <a:schemeClr val="tx2">
                    <a:lumMod val="75000"/>
                  </a:schemeClr>
                </a:solidFill>
                <a:latin typeface="Trebuchet MS"/>
                <a:ea typeface="+mj-ea"/>
              </a:rPr>
              <a:t>The establishment of Umasi with Decree Law No. 173 of November 11, 2022, which amended Decree Law No. 50/2022. Subsequently, Decree Law No. 44 of April 22</a:t>
            </a:r>
            <a:r>
              <a:rPr lang="en-US" b="1">
                <a:solidFill>
                  <a:schemeClr val="tx2">
                    <a:lumMod val="75000"/>
                  </a:schemeClr>
                </a:solidFill>
                <a:latin typeface="Trebuchet MS"/>
                <a:ea typeface="+mj-ea"/>
              </a:rPr>
              <a:t>, 2023, </a:t>
            </a:r>
            <a:r>
              <a:rPr lang="en-US" b="1" dirty="0">
                <a:solidFill>
                  <a:schemeClr val="tx2">
                    <a:lumMod val="75000"/>
                  </a:schemeClr>
                </a:solidFill>
                <a:latin typeface="Trebuchet MS"/>
                <a:ea typeface="+mj-ea"/>
              </a:rPr>
              <a:t>intervened</a:t>
            </a:r>
            <a:r>
              <a:rPr lang="en-US" sz="1600" dirty="0"/>
              <a:t>.</a:t>
            </a:r>
            <a:endParaRPr lang="it-IT" sz="1600" dirty="0"/>
          </a:p>
        </p:txBody>
      </p:sp>
    </p:spTree>
    <p:extLst>
      <p:ext uri="{BB962C8B-B14F-4D97-AF65-F5344CB8AC3E}">
        <p14:creationId xmlns:p14="http://schemas.microsoft.com/office/powerpoint/2010/main" val="992563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ttangolo con angoli arrotondati 21">
            <a:extLst>
              <a:ext uri="{FF2B5EF4-FFF2-40B4-BE49-F238E27FC236}">
                <a16:creationId xmlns:a16="http://schemas.microsoft.com/office/drawing/2014/main" id="{9053AF56-3632-F9F2-E8F3-448C40588127}"/>
              </a:ext>
            </a:extLst>
          </p:cNvPr>
          <p:cNvSpPr/>
          <p:nvPr/>
        </p:nvSpPr>
        <p:spPr>
          <a:xfrm>
            <a:off x="1230290" y="1875942"/>
            <a:ext cx="9317978" cy="3491752"/>
          </a:xfrm>
          <a:prstGeom prst="roundRect">
            <a:avLst/>
          </a:prstGeom>
          <a:noFill/>
          <a:ln>
            <a:solidFill>
              <a:srgbClr val="0066C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olo 1">
            <a:extLst>
              <a:ext uri="{FF2B5EF4-FFF2-40B4-BE49-F238E27FC236}">
                <a16:creationId xmlns:a16="http://schemas.microsoft.com/office/drawing/2014/main" id="{A9CBB827-DFE3-0CEC-5C19-C3B3EDF16481}"/>
              </a:ext>
            </a:extLst>
          </p:cNvPr>
          <p:cNvSpPr>
            <a:spLocks noGrp="1"/>
          </p:cNvSpPr>
          <p:nvPr>
            <p:ph type="title"/>
          </p:nvPr>
        </p:nvSpPr>
        <p:spPr>
          <a:xfrm>
            <a:off x="377748" y="332613"/>
            <a:ext cx="10442652" cy="1785104"/>
          </a:xfrm>
        </p:spPr>
        <p:txBody>
          <a:bodyPr/>
          <a:lstStyle/>
          <a:p>
            <a:pPr algn="ctr"/>
            <a:br>
              <a:rPr lang="it-IT" sz="2000" dirty="0">
                <a:solidFill>
                  <a:schemeClr val="tx2">
                    <a:lumMod val="75000"/>
                  </a:schemeClr>
                </a:solidFill>
              </a:rPr>
            </a:br>
            <a:r>
              <a:rPr lang="en-US" sz="2000" dirty="0">
                <a:solidFill>
                  <a:schemeClr val="tx2"/>
                </a:solidFill>
              </a:rPr>
              <a:t>Article 13 Decree-Law 104/2023 </a:t>
            </a:r>
            <a:br>
              <a:rPr lang="en-US" sz="2000" dirty="0">
                <a:solidFill>
                  <a:schemeClr val="tx2"/>
                </a:solidFill>
              </a:rPr>
            </a:br>
            <a:br>
              <a:rPr lang="en-US" sz="2000" dirty="0">
                <a:solidFill>
                  <a:schemeClr val="tx2"/>
                </a:solidFill>
              </a:rPr>
            </a:br>
            <a:r>
              <a:rPr lang="en-US" sz="2000" dirty="0" err="1">
                <a:solidFill>
                  <a:schemeClr val="tx2"/>
                </a:solidFill>
              </a:rPr>
              <a:t>Realisation</a:t>
            </a:r>
            <a:r>
              <a:rPr lang="en-US" sz="2000" dirty="0">
                <a:solidFill>
                  <a:schemeClr val="tx2"/>
                </a:solidFill>
              </a:rPr>
              <a:t> of Large Investment </a:t>
            </a:r>
            <a:r>
              <a:rPr lang="en-US" sz="2000" dirty="0" err="1">
                <a:solidFill>
                  <a:schemeClr val="tx2"/>
                </a:solidFill>
              </a:rPr>
              <a:t>Programmes</a:t>
            </a:r>
            <a:r>
              <a:rPr lang="en-US" sz="2000" dirty="0">
                <a:solidFill>
                  <a:schemeClr val="tx2"/>
                </a:solidFill>
              </a:rPr>
              <a:t> of National Strategic Interest</a:t>
            </a:r>
            <a:br>
              <a:rPr lang="it-IT" dirty="0">
                <a:solidFill>
                  <a:schemeClr val="tx2"/>
                </a:solidFill>
              </a:rPr>
            </a:br>
            <a:br>
              <a:rPr lang="it-IT" dirty="0">
                <a:solidFill>
                  <a:schemeClr val="tx2"/>
                </a:solidFill>
              </a:rPr>
            </a:br>
            <a:endParaRPr lang="it-IT" dirty="0">
              <a:solidFill>
                <a:schemeClr val="tx2"/>
              </a:solidFill>
            </a:endParaRPr>
          </a:p>
        </p:txBody>
      </p:sp>
      <p:sp>
        <p:nvSpPr>
          <p:cNvPr id="4" name="Segnaposto numero diapositiva 3">
            <a:extLst>
              <a:ext uri="{FF2B5EF4-FFF2-40B4-BE49-F238E27FC236}">
                <a16:creationId xmlns:a16="http://schemas.microsoft.com/office/drawing/2014/main" id="{22883827-2FEB-3BAA-F0E8-AA9F64CF7FA0}"/>
              </a:ext>
            </a:extLst>
          </p:cNvPr>
          <p:cNvSpPr>
            <a:spLocks noGrp="1"/>
          </p:cNvSpPr>
          <p:nvPr>
            <p:ph type="sldNum" sz="quarter" idx="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it-IT"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8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egnaposto testo 4"/>
          <p:cNvSpPr>
            <a:spLocks noGrp="1"/>
          </p:cNvSpPr>
          <p:nvPr>
            <p:ph type="body" idx="1"/>
          </p:nvPr>
        </p:nvSpPr>
        <p:spPr>
          <a:xfrm>
            <a:off x="1698279" y="2117717"/>
            <a:ext cx="8382000" cy="2708434"/>
          </a:xfrm>
        </p:spPr>
        <p:txBody>
          <a:bodyPr/>
          <a:lstStyle/>
          <a:p>
            <a:pPr algn="just"/>
            <a:r>
              <a:rPr lang="en-US" sz="1800" b="1" dirty="0">
                <a:latin typeface="Trebuchet MS"/>
                <a:ea typeface="+mj-ea"/>
                <a:cs typeface="Trebuchet MS"/>
              </a:rPr>
              <a:t>UMASI can provide support to the relevant Commissioner eventually appointed by the Government in implementing the so-called ‘Simplified Procedures’ referred to in Article 13 of Decree-Law 104/2023 in the case of the implementation of </a:t>
            </a:r>
            <a:r>
              <a:rPr lang="en-US" sz="1800" b="1" dirty="0">
                <a:solidFill>
                  <a:srgbClr val="0070C0"/>
                </a:solidFill>
                <a:latin typeface="Trebuchet MS"/>
                <a:ea typeface="+mj-ea"/>
                <a:cs typeface="Trebuchet MS"/>
              </a:rPr>
              <a:t>large investment </a:t>
            </a:r>
            <a:r>
              <a:rPr lang="en-US" sz="1800" b="1" dirty="0" err="1">
                <a:solidFill>
                  <a:srgbClr val="0070C0"/>
                </a:solidFill>
                <a:latin typeface="Trebuchet MS"/>
                <a:ea typeface="+mj-ea"/>
                <a:cs typeface="Trebuchet MS"/>
              </a:rPr>
              <a:t>programmes</a:t>
            </a:r>
            <a:r>
              <a:rPr lang="en-US" sz="1800" b="1" dirty="0">
                <a:solidFill>
                  <a:srgbClr val="0070C0"/>
                </a:solidFill>
                <a:latin typeface="Trebuchet MS"/>
                <a:ea typeface="+mj-ea"/>
                <a:cs typeface="Trebuchet MS"/>
              </a:rPr>
              <a:t>, both domestic and foreign, of national strategic interest</a:t>
            </a:r>
          </a:p>
          <a:p>
            <a:pPr algn="just"/>
            <a:endParaRPr lang="en-US" sz="1800" b="1" dirty="0">
              <a:solidFill>
                <a:srgbClr val="FF0000"/>
              </a:solidFill>
              <a:latin typeface="Trebuchet MS"/>
              <a:ea typeface="+mj-ea"/>
              <a:cs typeface="Trebuchet MS"/>
            </a:endParaRPr>
          </a:p>
          <a:p>
            <a:pPr algn="just"/>
            <a:r>
              <a:rPr lang="en-US" sz="1800" b="1" dirty="0">
                <a:effectLst>
                  <a:outerShdw blurRad="38100" dist="38100" dir="2700000" algn="tl">
                    <a:srgbClr val="000000">
                      <a:alpha val="43137"/>
                    </a:srgbClr>
                  </a:outerShdw>
                </a:effectLst>
                <a:latin typeface="Trebuchet MS"/>
                <a:ea typeface="+mj-ea"/>
                <a:cs typeface="Trebuchet MS"/>
              </a:rPr>
              <a:t>AT PRESENT, IT IS ESTIMATED THAT INVESTMENTS AMOUNTING TO APPROXIMATELY EUR  40 BILLION COULD BE REALISED THANKS TO THE APPLICATION OF ARTICLE 13</a:t>
            </a:r>
            <a:endParaRPr lang="it-IT" sz="1800" b="1" dirty="0">
              <a:latin typeface="Trebuchet MS"/>
              <a:ea typeface="+mj-ea"/>
              <a:cs typeface="Trebuchet MS"/>
            </a:endParaRPr>
          </a:p>
          <a:p>
            <a:endParaRPr lang="it-IT" dirty="0"/>
          </a:p>
        </p:txBody>
      </p:sp>
      <p:sp>
        <p:nvSpPr>
          <p:cNvPr id="3" name="Rettangolo 2">
            <a:extLst>
              <a:ext uri="{FF2B5EF4-FFF2-40B4-BE49-F238E27FC236}">
                <a16:creationId xmlns:a16="http://schemas.microsoft.com/office/drawing/2014/main" id="{79A1D688-7CF1-3A5C-10E8-B2ACEDC16B42}"/>
              </a:ext>
            </a:extLst>
          </p:cNvPr>
          <p:cNvSpPr/>
          <p:nvPr/>
        </p:nvSpPr>
        <p:spPr>
          <a:xfrm>
            <a:off x="5599074" y="4936671"/>
            <a:ext cx="4758090" cy="150939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3200" b="1" dirty="0">
                <a:solidFill>
                  <a:srgbClr val="FF0000"/>
                </a:solidFill>
              </a:rPr>
              <a:t>!! </a:t>
            </a:r>
            <a:r>
              <a:rPr lang="en-US" sz="2000" dirty="0"/>
              <a:t>Recently has come into effect the Decree Law 25/2025, as modified by Law 69/2025, which has extended Article 13 to domestic investment.</a:t>
            </a:r>
            <a:endParaRPr lang="it-IT" sz="2000" dirty="0"/>
          </a:p>
        </p:txBody>
      </p:sp>
    </p:spTree>
    <p:extLst>
      <p:ext uri="{BB962C8B-B14F-4D97-AF65-F5344CB8AC3E}">
        <p14:creationId xmlns:p14="http://schemas.microsoft.com/office/powerpoint/2010/main" val="3959518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CBB827-DFE3-0CEC-5C19-C3B3EDF16481}"/>
              </a:ext>
            </a:extLst>
          </p:cNvPr>
          <p:cNvSpPr>
            <a:spLocks noGrp="1"/>
          </p:cNvSpPr>
          <p:nvPr>
            <p:ph type="title"/>
          </p:nvPr>
        </p:nvSpPr>
        <p:spPr>
          <a:xfrm>
            <a:off x="519262" y="413657"/>
            <a:ext cx="10136667" cy="4288803"/>
          </a:xfrm>
        </p:spPr>
        <p:txBody>
          <a:bodyPr/>
          <a:lstStyle/>
          <a:p>
            <a:pPr algn="ctr">
              <a:lnSpc>
                <a:spcPct val="150000"/>
              </a:lnSpc>
            </a:pPr>
            <a:r>
              <a:rPr lang="en-US" sz="2000" dirty="0">
                <a:solidFill>
                  <a:schemeClr val="tx2"/>
                </a:solidFill>
              </a:rPr>
              <a:t>Article 13 Decree-Law104/2023 </a:t>
            </a:r>
            <a:br>
              <a:rPr lang="en-US" sz="2000" dirty="0">
                <a:solidFill>
                  <a:schemeClr val="tx2"/>
                </a:solidFill>
              </a:rPr>
            </a:br>
            <a:r>
              <a:rPr lang="en-US" sz="2000" dirty="0" err="1">
                <a:solidFill>
                  <a:schemeClr val="tx2"/>
                </a:solidFill>
              </a:rPr>
              <a:t>Realisation</a:t>
            </a:r>
            <a:r>
              <a:rPr lang="en-US" sz="2000" dirty="0">
                <a:solidFill>
                  <a:schemeClr val="tx2"/>
                </a:solidFill>
              </a:rPr>
              <a:t> of Large Investment </a:t>
            </a:r>
            <a:r>
              <a:rPr lang="en-US" sz="2000" dirty="0" err="1">
                <a:solidFill>
                  <a:schemeClr val="tx2"/>
                </a:solidFill>
              </a:rPr>
              <a:t>Programmes</a:t>
            </a:r>
            <a:r>
              <a:rPr lang="en-US" sz="2000" dirty="0">
                <a:solidFill>
                  <a:schemeClr val="tx2"/>
                </a:solidFill>
              </a:rPr>
              <a:t>, both domestic and foreign, of National Strategic Interest</a:t>
            </a:r>
            <a:br>
              <a:rPr lang="en-US" sz="2000" dirty="0"/>
            </a:br>
            <a:br>
              <a:rPr lang="en-US" sz="2000" dirty="0"/>
            </a:br>
            <a:br>
              <a:rPr kumimoji="0" lang="it-IT" sz="1800" b="1" i="0" u="none" strike="noStrike" kern="0" cap="none" spc="0" normalizeH="0" baseline="0" noProof="0" dirty="0">
                <a:ln>
                  <a:noFill/>
                </a:ln>
                <a:solidFill>
                  <a:srgbClr val="0066CC"/>
                </a:solidFill>
                <a:effectLst/>
                <a:uLnTx/>
                <a:uFillTx/>
                <a:latin typeface="Trebuchet MS"/>
                <a:ea typeface="+mj-ea"/>
              </a:rPr>
            </a:br>
            <a:br>
              <a:rPr kumimoji="0" lang="it-IT" sz="1800" b="1" i="0" u="none" strike="noStrike" kern="0" cap="none" spc="0" normalizeH="0" baseline="0" noProof="0" dirty="0">
                <a:ln>
                  <a:noFill/>
                </a:ln>
                <a:solidFill>
                  <a:srgbClr val="0066CC"/>
                </a:solidFill>
                <a:effectLst/>
                <a:uLnTx/>
                <a:uFillTx/>
                <a:latin typeface="Trebuchet MS"/>
                <a:ea typeface="+mj-ea"/>
              </a:rPr>
            </a:br>
            <a:br>
              <a:rPr lang="it-IT" dirty="0"/>
            </a:br>
            <a:br>
              <a:rPr lang="it-IT" dirty="0"/>
            </a:br>
            <a:br>
              <a:rPr lang="it-IT" dirty="0"/>
            </a:br>
            <a:endParaRPr lang="it-IT" dirty="0"/>
          </a:p>
        </p:txBody>
      </p:sp>
      <p:sp>
        <p:nvSpPr>
          <p:cNvPr id="3" name="Segnaposto testo 2">
            <a:extLst>
              <a:ext uri="{FF2B5EF4-FFF2-40B4-BE49-F238E27FC236}">
                <a16:creationId xmlns:a16="http://schemas.microsoft.com/office/drawing/2014/main" id="{CE45949E-BA90-644B-369C-B7813383BDCA}"/>
              </a:ext>
            </a:extLst>
          </p:cNvPr>
          <p:cNvSpPr>
            <a:spLocks noGrp="1"/>
          </p:cNvSpPr>
          <p:nvPr>
            <p:ph type="body" idx="1"/>
          </p:nvPr>
        </p:nvSpPr>
        <p:spPr>
          <a:xfrm>
            <a:off x="887677" y="1873359"/>
            <a:ext cx="5628575" cy="4847481"/>
          </a:xfrm>
        </p:spPr>
        <p:txBody>
          <a:bodyPr/>
          <a:lstStyle/>
          <a:p>
            <a:pPr lvl="0" algn="just"/>
            <a:r>
              <a:rPr lang="en-US" sz="1500" b="1" u="sng" dirty="0">
                <a:latin typeface="Trebuchet MS" panose="020B0603020202020204" pitchFamily="34" charset="0"/>
              </a:rPr>
              <a:t>Declaration of Strategic Interest: </a:t>
            </a:r>
            <a:r>
              <a:rPr lang="en-US" sz="1500" dirty="0">
                <a:latin typeface="Trebuchet MS" panose="020B0603020202020204" pitchFamily="34" charset="0"/>
              </a:rPr>
              <a:t>The Council of Ministers, by its own resolution and on the proposal of the Minister for Enterprise and Made in Italy, may declare the pre-eminent national strategic interest of a major </a:t>
            </a:r>
            <a:r>
              <a:rPr lang="en-US" sz="1500" dirty="0">
                <a:solidFill>
                  <a:srgbClr val="0070C0"/>
                </a:solidFill>
                <a:latin typeface="Trebuchet MS" panose="020B0603020202020204" pitchFamily="34" charset="0"/>
              </a:rPr>
              <a:t>large investment </a:t>
            </a:r>
            <a:r>
              <a:rPr lang="en-US" sz="1500" dirty="0" err="1">
                <a:solidFill>
                  <a:srgbClr val="0070C0"/>
                </a:solidFill>
                <a:latin typeface="Trebuchet MS" panose="020B0603020202020204" pitchFamily="34" charset="0"/>
              </a:rPr>
              <a:t>programmes</a:t>
            </a:r>
            <a:r>
              <a:rPr lang="en-US" sz="1500" dirty="0">
                <a:solidFill>
                  <a:srgbClr val="0070C0"/>
                </a:solidFill>
                <a:latin typeface="Trebuchet MS" panose="020B0603020202020204" pitchFamily="34" charset="0"/>
              </a:rPr>
              <a:t>, both domestic and foreign, </a:t>
            </a:r>
            <a:r>
              <a:rPr lang="en-US" sz="1500" dirty="0">
                <a:latin typeface="Trebuchet MS" panose="020B0603020202020204" pitchFamily="34" charset="0"/>
              </a:rPr>
              <a:t>in Italy that requires integrated and coordinated administrative procedures between various entities.</a:t>
            </a:r>
          </a:p>
          <a:p>
            <a:pPr lvl="0" algn="ctr"/>
            <a:endParaRPr lang="it-IT" sz="1500" u="sng" dirty="0">
              <a:latin typeface="Trebuchet MS" panose="020B0603020202020204" pitchFamily="34" charset="0"/>
            </a:endParaRPr>
          </a:p>
          <a:p>
            <a:pPr lvl="0" algn="just"/>
            <a:r>
              <a:rPr lang="en-US" sz="1500" b="1" u="sng" dirty="0">
                <a:latin typeface="Trebuchet MS" panose="020B0603020202020204" pitchFamily="34" charset="0"/>
              </a:rPr>
              <a:t>Definition of Large Investment </a:t>
            </a:r>
            <a:r>
              <a:rPr lang="en-US" sz="1500" b="1" u="sng" dirty="0" err="1">
                <a:latin typeface="Trebuchet MS" panose="020B0603020202020204" pitchFamily="34" charset="0"/>
              </a:rPr>
              <a:t>Programmes</a:t>
            </a:r>
            <a:r>
              <a:rPr lang="en-US" sz="1500" b="1" u="sng" dirty="0">
                <a:latin typeface="Trebuchet MS" panose="020B0603020202020204" pitchFamily="34" charset="0"/>
              </a:rPr>
              <a:t>: </a:t>
            </a:r>
            <a:r>
              <a:rPr lang="en-US" sz="1500" dirty="0">
                <a:solidFill>
                  <a:srgbClr val="0070C0"/>
                </a:solidFill>
                <a:latin typeface="Trebuchet MS" panose="020B0603020202020204" pitchFamily="34" charset="0"/>
              </a:rPr>
              <a:t>large investment </a:t>
            </a:r>
            <a:r>
              <a:rPr lang="en-US" sz="1500" dirty="0" err="1">
                <a:solidFill>
                  <a:srgbClr val="0070C0"/>
                </a:solidFill>
                <a:latin typeface="Trebuchet MS" panose="020B0603020202020204" pitchFamily="34" charset="0"/>
              </a:rPr>
              <a:t>programmes</a:t>
            </a:r>
            <a:r>
              <a:rPr lang="en-US" sz="1500" dirty="0">
                <a:solidFill>
                  <a:srgbClr val="0070C0"/>
                </a:solidFill>
                <a:latin typeface="Trebuchet MS" panose="020B0603020202020204" pitchFamily="34" charset="0"/>
              </a:rPr>
              <a:t>, both domestic and foreign, </a:t>
            </a:r>
            <a:r>
              <a:rPr lang="en-US" sz="1500" dirty="0">
                <a:latin typeface="Trebuchet MS" panose="020B0603020202020204" pitchFamily="34" charset="0"/>
              </a:rPr>
              <a:t>are those with a total value of at least EUR 1 billion.</a:t>
            </a:r>
            <a:r>
              <a:rPr lang="it-IT" sz="1500" dirty="0">
                <a:latin typeface="Trebuchet MS" panose="020B0603020202020204" pitchFamily="34" charset="0"/>
              </a:rPr>
              <a:t>  </a:t>
            </a:r>
          </a:p>
          <a:p>
            <a:pPr lvl="0" algn="just"/>
            <a:endParaRPr lang="it-IT" sz="1500" dirty="0">
              <a:latin typeface="Trebuchet MS" panose="020B0603020202020204" pitchFamily="34" charset="0"/>
            </a:endParaRPr>
          </a:p>
          <a:p>
            <a:pPr lvl="0" algn="just"/>
            <a:r>
              <a:rPr lang="en-US" sz="1500" b="1" u="sng" dirty="0">
                <a:latin typeface="Trebuchet MS" panose="020B0603020202020204" pitchFamily="34" charset="0"/>
              </a:rPr>
              <a:t>Appointment of the Extraordinary Commissioner: </a:t>
            </a:r>
            <a:r>
              <a:rPr lang="en-US" sz="1500" dirty="0">
                <a:latin typeface="Trebuchet MS" panose="020B0603020202020204" pitchFamily="34" charset="0"/>
              </a:rPr>
              <a:t>The President of the Council of Ministers appoints, in agreement with the President of the Region concerned, an extraordinary commissioner to coordinate and ensure the timely and effective implementation of </a:t>
            </a:r>
            <a:r>
              <a:rPr lang="en-US" sz="1500" dirty="0">
                <a:solidFill>
                  <a:srgbClr val="0070C0"/>
                </a:solidFill>
                <a:latin typeface="Trebuchet MS" panose="020B0603020202020204" pitchFamily="34" charset="0"/>
              </a:rPr>
              <a:t>the large investment </a:t>
            </a:r>
            <a:r>
              <a:rPr lang="en-US" sz="1500" dirty="0" err="1">
                <a:solidFill>
                  <a:srgbClr val="0070C0"/>
                </a:solidFill>
                <a:latin typeface="Trebuchet MS" panose="020B0603020202020204" pitchFamily="34" charset="0"/>
              </a:rPr>
              <a:t>programmes</a:t>
            </a:r>
            <a:r>
              <a:rPr lang="en-US" sz="1500" dirty="0">
                <a:solidFill>
                  <a:srgbClr val="0070C0"/>
                </a:solidFill>
                <a:latin typeface="Trebuchet MS" panose="020B0603020202020204" pitchFamily="34" charset="0"/>
              </a:rPr>
              <a:t> declared </a:t>
            </a:r>
            <a:r>
              <a:rPr lang="en-US" sz="1500" dirty="0">
                <a:latin typeface="Trebuchet MS" panose="020B0603020202020204" pitchFamily="34" charset="0"/>
              </a:rPr>
              <a:t>to be of strategic interest. </a:t>
            </a:r>
          </a:p>
          <a:p>
            <a:pPr lvl="0" algn="just"/>
            <a:r>
              <a:rPr lang="en-US" sz="1500" dirty="0">
                <a:latin typeface="Trebuchet MS" panose="020B0603020202020204" pitchFamily="34" charset="0"/>
              </a:rPr>
              <a:t>The commissioner receives no remuneration and uses the resources of the Investment Facilitation and Unblocking Unit (UMASI).</a:t>
            </a:r>
            <a:endParaRPr lang="it-IT" sz="1500" dirty="0">
              <a:latin typeface="Trebuchet MS" panose="020B0603020202020204" pitchFamily="34" charset="0"/>
            </a:endParaRPr>
          </a:p>
        </p:txBody>
      </p:sp>
      <p:sp>
        <p:nvSpPr>
          <p:cNvPr id="4" name="Segnaposto numero diapositiva 3">
            <a:extLst>
              <a:ext uri="{FF2B5EF4-FFF2-40B4-BE49-F238E27FC236}">
                <a16:creationId xmlns:a16="http://schemas.microsoft.com/office/drawing/2014/main" id="{22883827-2FEB-3BAA-F0E8-AA9F64CF7FA0}"/>
              </a:ext>
            </a:extLst>
          </p:cNvPr>
          <p:cNvSpPr>
            <a:spLocks noGrp="1"/>
          </p:cNvSpPr>
          <p:nvPr>
            <p:ph type="sldNum" sz="quarter" idx="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it-IT"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8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Rettangolo 6">
            <a:extLst>
              <a:ext uri="{FF2B5EF4-FFF2-40B4-BE49-F238E27FC236}">
                <a16:creationId xmlns:a16="http://schemas.microsoft.com/office/drawing/2014/main" id="{1A59FDFE-67F7-8B41-4EC1-0FA39D27DD88}"/>
              </a:ext>
            </a:extLst>
          </p:cNvPr>
          <p:cNvSpPr/>
          <p:nvPr/>
        </p:nvSpPr>
        <p:spPr>
          <a:xfrm>
            <a:off x="6884668" y="1964602"/>
            <a:ext cx="4975372" cy="3693814"/>
          </a:xfrm>
          <a:prstGeom prst="rect">
            <a:avLst/>
          </a:prstGeom>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just"/>
            <a:r>
              <a:rPr lang="en-US" sz="1600" b="1" dirty="0">
                <a:latin typeface="Trebuchet MS" panose="020B0603020202020204" pitchFamily="34" charset="0"/>
              </a:rPr>
              <a:t>The Council of Ministers has declared the </a:t>
            </a:r>
            <a:r>
              <a:rPr lang="en-US" sz="1600" b="1" u="sng" dirty="0">
                <a:latin typeface="Trebuchet MS" panose="020B0603020202020204" pitchFamily="34" charset="0"/>
              </a:rPr>
              <a:t>national strategic interest </a:t>
            </a:r>
            <a:r>
              <a:rPr lang="en-US" sz="1600" b="1" dirty="0">
                <a:latin typeface="Trebuchet MS" panose="020B0603020202020204" pitchFamily="34" charset="0"/>
              </a:rPr>
              <a:t>of:</a:t>
            </a:r>
          </a:p>
          <a:p>
            <a:pPr lvl="0" algn="just"/>
            <a:endParaRPr lang="en-US" sz="1600" b="1" dirty="0">
              <a:latin typeface="Trebuchet MS" panose="020B0603020202020204" pitchFamily="34" charset="0"/>
            </a:endParaRPr>
          </a:p>
          <a:p>
            <a:pPr marL="285750" lvl="0" indent="-285750" algn="just">
              <a:buFont typeface="Arial" panose="020B0604020202020204" pitchFamily="34" charset="0"/>
              <a:buChar char="•"/>
            </a:pPr>
            <a:r>
              <a:rPr lang="en-US" sz="1600" b="1" dirty="0">
                <a:latin typeface="Trebuchet MS" panose="020B0603020202020204" pitchFamily="34" charset="0"/>
              </a:rPr>
              <a:t>the VULCAN project of the company SILICON BOX on 27.09.2024 </a:t>
            </a:r>
          </a:p>
          <a:p>
            <a:pPr lvl="0" algn="just"/>
            <a:endParaRPr lang="en-US" sz="1600" b="1" dirty="0">
              <a:latin typeface="Trebuchet MS" panose="020B0603020202020204" pitchFamily="34" charset="0"/>
            </a:endParaRPr>
          </a:p>
          <a:p>
            <a:pPr marL="285750" lvl="0" indent="-285750" algn="just">
              <a:buFont typeface="Arial" panose="020B0604020202020204" pitchFamily="34" charset="0"/>
              <a:buChar char="•"/>
            </a:pPr>
            <a:r>
              <a:rPr lang="en-US" sz="1600" b="1" dirty="0">
                <a:latin typeface="Trebuchet MS" panose="020B0603020202020204" pitchFamily="34" charset="0"/>
              </a:rPr>
              <a:t>the AMAZON WEB SERVICES</a:t>
            </a:r>
            <a:r>
              <a:rPr lang="it-IT" sz="1600" b="1" dirty="0">
                <a:latin typeface="Trebuchet MS" panose="020B0603020202020204" pitchFamily="34" charset="0"/>
              </a:rPr>
              <a:t> </a:t>
            </a:r>
            <a:r>
              <a:rPr lang="en-US" sz="1600" b="1" dirty="0">
                <a:latin typeface="Trebuchet MS" panose="020B0603020202020204" pitchFamily="34" charset="0"/>
              </a:rPr>
              <a:t>on 29.11.2024</a:t>
            </a:r>
          </a:p>
          <a:p>
            <a:pPr marL="285750" lvl="0" indent="-285750" algn="just">
              <a:buFont typeface="Arial" panose="020B0604020202020204" pitchFamily="34" charset="0"/>
              <a:buChar char="•"/>
            </a:pPr>
            <a:endParaRPr lang="en-US" sz="1600" b="1" dirty="0">
              <a:latin typeface="Trebuchet MS" panose="020B0603020202020204" pitchFamily="34" charset="0"/>
            </a:endParaRPr>
          </a:p>
          <a:p>
            <a:pPr marL="285750" lvl="0" indent="-285750" algn="just">
              <a:buFont typeface="Arial" panose="020B0604020202020204" pitchFamily="34" charset="0"/>
              <a:buChar char="•"/>
            </a:pPr>
            <a:r>
              <a:rPr lang="en-US" sz="1600" b="1" dirty="0">
                <a:latin typeface="Trebuchet MS" panose="020B0603020202020204" pitchFamily="34" charset="0"/>
              </a:rPr>
              <a:t>The NOVO NORDISK on 13.03.2025 </a:t>
            </a:r>
          </a:p>
          <a:p>
            <a:pPr marL="285750" lvl="0" indent="-285750" algn="just">
              <a:buFont typeface="Arial" panose="020B0604020202020204" pitchFamily="34" charset="0"/>
              <a:buChar char="•"/>
            </a:pPr>
            <a:endParaRPr lang="en-US" sz="1600" b="1" dirty="0">
              <a:latin typeface="Trebuchet MS" panose="020B0603020202020204" pitchFamily="34" charset="0"/>
            </a:endParaRPr>
          </a:p>
          <a:p>
            <a:pPr marL="285750" indent="-285750" algn="just">
              <a:buFont typeface="Arial" panose="020B0604020202020204" pitchFamily="34" charset="0"/>
              <a:buChar char="•"/>
            </a:pPr>
            <a:r>
              <a:rPr lang="en-US" sz="1600" b="1" dirty="0">
                <a:latin typeface="Trebuchet MS" panose="020B0603020202020204" pitchFamily="34" charset="0"/>
              </a:rPr>
              <a:t>the VANTAGE DATA CENTERS on 02.10.2025</a:t>
            </a:r>
          </a:p>
          <a:p>
            <a:pPr marL="285750" indent="-285750" algn="just">
              <a:buFont typeface="Arial" panose="020B0604020202020204" pitchFamily="34" charset="0"/>
              <a:buChar char="•"/>
            </a:pPr>
            <a:endParaRPr lang="it-IT" sz="1600" b="1" dirty="0">
              <a:latin typeface="Trebuchet MS" panose="020B0603020202020204" pitchFamily="34" charset="0"/>
            </a:endParaRPr>
          </a:p>
          <a:p>
            <a:pPr marL="285750" indent="-285750">
              <a:buFont typeface="Arial" panose="020B0604020202020204" pitchFamily="34" charset="0"/>
              <a:buChar char="•"/>
            </a:pPr>
            <a:r>
              <a:rPr lang="it-IT" sz="1600" b="1" dirty="0">
                <a:latin typeface="Trebuchet MS" panose="020B0603020202020204" pitchFamily="34" charset="0"/>
              </a:rPr>
              <a:t>the PIOMBINO METINVEST ADRIA on 20.11.2025</a:t>
            </a:r>
            <a:endParaRPr lang="en-US" sz="1600" b="1" dirty="0">
              <a:latin typeface="Trebuchet MS" panose="020B0603020202020204" pitchFamily="34" charset="0"/>
            </a:endParaRPr>
          </a:p>
        </p:txBody>
      </p:sp>
    </p:spTree>
    <p:extLst>
      <p:ext uri="{BB962C8B-B14F-4D97-AF65-F5344CB8AC3E}">
        <p14:creationId xmlns:p14="http://schemas.microsoft.com/office/powerpoint/2010/main" val="1183753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ttangolo con angoli arrotondati 21">
            <a:extLst>
              <a:ext uri="{FF2B5EF4-FFF2-40B4-BE49-F238E27FC236}">
                <a16:creationId xmlns:a16="http://schemas.microsoft.com/office/drawing/2014/main" id="{9053AF56-3632-F9F2-E8F3-448C40588127}"/>
              </a:ext>
            </a:extLst>
          </p:cNvPr>
          <p:cNvSpPr/>
          <p:nvPr/>
        </p:nvSpPr>
        <p:spPr>
          <a:xfrm>
            <a:off x="786063" y="1494009"/>
            <a:ext cx="10050715" cy="5055381"/>
          </a:xfrm>
          <a:prstGeom prst="roundRect">
            <a:avLst/>
          </a:prstGeom>
          <a:noFill/>
          <a:ln>
            <a:solidFill>
              <a:srgbClr val="0066C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olo 1">
            <a:extLst>
              <a:ext uri="{FF2B5EF4-FFF2-40B4-BE49-F238E27FC236}">
                <a16:creationId xmlns:a16="http://schemas.microsoft.com/office/drawing/2014/main" id="{A9CBB827-DFE3-0CEC-5C19-C3B3EDF16481}"/>
              </a:ext>
            </a:extLst>
          </p:cNvPr>
          <p:cNvSpPr>
            <a:spLocks noGrp="1"/>
          </p:cNvSpPr>
          <p:nvPr>
            <p:ph type="title"/>
          </p:nvPr>
        </p:nvSpPr>
        <p:spPr>
          <a:xfrm>
            <a:off x="838150" y="-48126"/>
            <a:ext cx="10181395" cy="2277547"/>
          </a:xfrm>
        </p:spPr>
        <p:txBody>
          <a:bodyPr/>
          <a:lstStyle/>
          <a:p>
            <a:pPr algn="ctr"/>
            <a:br>
              <a:rPr lang="it-IT" dirty="0"/>
            </a:br>
            <a:r>
              <a:rPr lang="en-US" sz="1800" dirty="0"/>
              <a:t>Article 13 Decree-Law104/2023</a:t>
            </a:r>
            <a:br>
              <a:rPr lang="en-US" sz="1800" dirty="0"/>
            </a:br>
            <a:r>
              <a:rPr lang="en-US" sz="1800" dirty="0"/>
              <a:t> </a:t>
            </a:r>
            <a:br>
              <a:rPr lang="en-US" sz="1800" dirty="0"/>
            </a:br>
            <a:r>
              <a:rPr lang="en-US" sz="2000" dirty="0" err="1">
                <a:solidFill>
                  <a:schemeClr val="tx2"/>
                </a:solidFill>
              </a:rPr>
              <a:t>Realisation</a:t>
            </a:r>
            <a:r>
              <a:rPr lang="en-US" sz="2000" dirty="0">
                <a:solidFill>
                  <a:schemeClr val="tx2"/>
                </a:solidFill>
              </a:rPr>
              <a:t> of Large Investment </a:t>
            </a:r>
            <a:r>
              <a:rPr lang="en-US" sz="2000" dirty="0" err="1">
                <a:solidFill>
                  <a:schemeClr val="tx2"/>
                </a:solidFill>
              </a:rPr>
              <a:t>Programmes</a:t>
            </a:r>
            <a:r>
              <a:rPr lang="en-US" sz="2000" dirty="0">
                <a:solidFill>
                  <a:schemeClr val="tx2"/>
                </a:solidFill>
              </a:rPr>
              <a:t>, both Domestic and Foreign, of National Strategic Interest</a:t>
            </a:r>
            <a:br>
              <a:rPr lang="it-IT" sz="2000" dirty="0"/>
            </a:br>
            <a:br>
              <a:rPr lang="it-IT" dirty="0"/>
            </a:br>
            <a:br>
              <a:rPr lang="it-IT" dirty="0"/>
            </a:br>
            <a:endParaRPr lang="it-IT" dirty="0"/>
          </a:p>
        </p:txBody>
      </p:sp>
      <p:sp>
        <p:nvSpPr>
          <p:cNvPr id="3" name="Segnaposto testo 2">
            <a:extLst>
              <a:ext uri="{FF2B5EF4-FFF2-40B4-BE49-F238E27FC236}">
                <a16:creationId xmlns:a16="http://schemas.microsoft.com/office/drawing/2014/main" id="{CE45949E-BA90-644B-369C-B7813383BDCA}"/>
              </a:ext>
            </a:extLst>
          </p:cNvPr>
          <p:cNvSpPr>
            <a:spLocks noGrp="1"/>
          </p:cNvSpPr>
          <p:nvPr>
            <p:ph type="body" idx="1"/>
          </p:nvPr>
        </p:nvSpPr>
        <p:spPr>
          <a:xfrm>
            <a:off x="1355222" y="1748076"/>
            <a:ext cx="9147252" cy="4801314"/>
          </a:xfrm>
        </p:spPr>
        <p:txBody>
          <a:bodyPr/>
          <a:lstStyle/>
          <a:p>
            <a:pPr lvl="0" algn="ctr"/>
            <a:r>
              <a:rPr lang="en-US" sz="1800" b="1" u="sng" dirty="0">
                <a:latin typeface="Trebuchet MS" panose="020B0603020202020204" pitchFamily="34" charset="0"/>
              </a:rPr>
              <a:t>Effects of the Single </a:t>
            </a:r>
            <a:r>
              <a:rPr lang="en-US" sz="1800" b="1" u="sng" dirty="0" err="1">
                <a:latin typeface="Trebuchet MS" panose="020B0603020202020204" pitchFamily="34" charset="0"/>
              </a:rPr>
              <a:t>Authorisation</a:t>
            </a:r>
            <a:endParaRPr lang="en-US" sz="1800" b="1" u="sng" dirty="0">
              <a:latin typeface="Trebuchet MS" panose="020B0603020202020204" pitchFamily="34" charset="0"/>
            </a:endParaRPr>
          </a:p>
          <a:p>
            <a:pPr lvl="0" algn="ctr"/>
            <a:endParaRPr lang="it-IT" sz="1600" dirty="0">
              <a:latin typeface="Trebuchet MS" panose="020B0603020202020204" pitchFamily="34" charset="0"/>
            </a:endParaRPr>
          </a:p>
          <a:p>
            <a:pPr lvl="0" algn="just">
              <a:lnSpc>
                <a:spcPct val="150000"/>
              </a:lnSpc>
            </a:pPr>
            <a:r>
              <a:rPr lang="en-US" sz="1600" dirty="0">
                <a:latin typeface="Trebuchet MS" panose="020B0603020202020204" pitchFamily="34" charset="0"/>
              </a:rPr>
              <a:t>The single </a:t>
            </a:r>
            <a:r>
              <a:rPr lang="en-US" sz="1600" dirty="0" err="1">
                <a:latin typeface="Trebuchet MS" panose="020B0603020202020204" pitchFamily="34" charset="0"/>
              </a:rPr>
              <a:t>authorisation</a:t>
            </a:r>
            <a:r>
              <a:rPr lang="en-US" sz="1600" dirty="0">
                <a:latin typeface="Trebuchet MS" panose="020B0603020202020204" pitchFamily="34" charset="0"/>
              </a:rPr>
              <a:t> replaces all measures and any other act necessary for the implementation of the </a:t>
            </a:r>
            <a:r>
              <a:rPr lang="en-US" sz="1600" dirty="0" err="1">
                <a:latin typeface="Trebuchet MS" panose="020B0603020202020204" pitchFamily="34" charset="0"/>
              </a:rPr>
              <a:t>programme</a:t>
            </a:r>
            <a:r>
              <a:rPr lang="en-US" sz="1600" dirty="0">
                <a:latin typeface="Trebuchet MS" panose="020B0603020202020204" pitchFamily="34" charset="0"/>
              </a:rPr>
              <a:t>, including urban variations and environmental, sanitary and fire prevention </a:t>
            </a:r>
            <a:r>
              <a:rPr lang="en-US" sz="1600" dirty="0" err="1">
                <a:latin typeface="Trebuchet MS" panose="020B0603020202020204" pitchFamily="34" charset="0"/>
              </a:rPr>
              <a:t>authorisations</a:t>
            </a:r>
            <a:r>
              <a:rPr lang="en-US" sz="1600" dirty="0">
                <a:latin typeface="Trebuchet MS" panose="020B0603020202020204" pitchFamily="34" charset="0"/>
              </a:rPr>
              <a:t>. It is equivalent to a declaration of public utility, which provides for the immediacy and urgency of the works, it allows the location of the works and the establishment of voluntary or coercive easements connected to the implementation of the activities, with the relative payment of the indemnity and the affixing of expropriation constraints.</a:t>
            </a:r>
            <a:endParaRPr lang="it-IT" sz="1600" dirty="0">
              <a:latin typeface="Trebuchet MS" panose="020B0603020202020204" pitchFamily="34" charset="0"/>
            </a:endParaRPr>
          </a:p>
          <a:p>
            <a:pPr algn="just">
              <a:lnSpc>
                <a:spcPct val="150000"/>
              </a:lnSpc>
            </a:pPr>
            <a:r>
              <a:rPr lang="it-IT" sz="1600" dirty="0">
                <a:latin typeface="Trebuchet MS" panose="020B0603020202020204" pitchFamily="34" charset="0"/>
              </a:rPr>
              <a:t> </a:t>
            </a:r>
          </a:p>
          <a:p>
            <a:pPr lvl="0" algn="just">
              <a:lnSpc>
                <a:spcPct val="150000"/>
              </a:lnSpc>
            </a:pPr>
            <a:r>
              <a:rPr lang="en-US" sz="1600" dirty="0">
                <a:latin typeface="Trebuchet MS" panose="020B0603020202020204" pitchFamily="34" charset="0"/>
              </a:rPr>
              <a:t>In any event, the provisions of Regulation (EU) 2019/452 of the European Parliament and of the Council of 19 March 2019, as well as Decree-Law No. 21 of 15 March 2012, converted, with amendments, by Law No. 56 of 11 May 2012 (Golden Power), remain applicable in the cases provided for.</a:t>
            </a:r>
            <a:r>
              <a:rPr lang="it-IT" sz="1600" dirty="0">
                <a:latin typeface="Trebuchet MS" panose="020B0603020202020204" pitchFamily="34" charset="0"/>
              </a:rPr>
              <a:t> </a:t>
            </a:r>
            <a:r>
              <a:rPr lang="it-IT" sz="1600" b="1" dirty="0">
                <a:latin typeface="Trebuchet MS" panose="020B0603020202020204" pitchFamily="34" charset="0"/>
              </a:rPr>
              <a:t> </a:t>
            </a:r>
            <a:endParaRPr lang="it-IT" sz="1600" dirty="0">
              <a:latin typeface="Trebuchet MS" panose="020B0603020202020204" pitchFamily="34" charset="0"/>
            </a:endParaRPr>
          </a:p>
          <a:p>
            <a:endParaRPr lang="it-IT" sz="1600" dirty="0">
              <a:latin typeface="Trebuchet MS" panose="020B0603020202020204" pitchFamily="34" charset="0"/>
            </a:endParaRPr>
          </a:p>
        </p:txBody>
      </p:sp>
      <p:sp>
        <p:nvSpPr>
          <p:cNvPr id="4" name="Segnaposto numero diapositiva 3">
            <a:extLst>
              <a:ext uri="{FF2B5EF4-FFF2-40B4-BE49-F238E27FC236}">
                <a16:creationId xmlns:a16="http://schemas.microsoft.com/office/drawing/2014/main" id="{22883827-2FEB-3BAA-F0E8-AA9F64CF7FA0}"/>
              </a:ext>
            </a:extLst>
          </p:cNvPr>
          <p:cNvSpPr>
            <a:spLocks noGrp="1"/>
          </p:cNvSpPr>
          <p:nvPr>
            <p:ph type="sldNum" sz="quarter" idx="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it-IT"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8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331699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ttangolo con angoli arrotondati 21">
            <a:extLst>
              <a:ext uri="{FF2B5EF4-FFF2-40B4-BE49-F238E27FC236}">
                <a16:creationId xmlns:a16="http://schemas.microsoft.com/office/drawing/2014/main" id="{9053AF56-3632-F9F2-E8F3-448C40588127}"/>
              </a:ext>
            </a:extLst>
          </p:cNvPr>
          <p:cNvSpPr/>
          <p:nvPr/>
        </p:nvSpPr>
        <p:spPr>
          <a:xfrm>
            <a:off x="1023716" y="1807024"/>
            <a:ext cx="9750582" cy="4201454"/>
          </a:xfrm>
          <a:prstGeom prst="roundRect">
            <a:avLst/>
          </a:prstGeom>
          <a:noFill/>
          <a:ln>
            <a:solidFill>
              <a:srgbClr val="0066C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olo 1">
            <a:extLst>
              <a:ext uri="{FF2B5EF4-FFF2-40B4-BE49-F238E27FC236}">
                <a16:creationId xmlns:a16="http://schemas.microsoft.com/office/drawing/2014/main" id="{A9CBB827-DFE3-0CEC-5C19-C3B3EDF16481}"/>
              </a:ext>
            </a:extLst>
          </p:cNvPr>
          <p:cNvSpPr>
            <a:spLocks noGrp="1"/>
          </p:cNvSpPr>
          <p:nvPr>
            <p:ph type="title"/>
          </p:nvPr>
        </p:nvSpPr>
        <p:spPr>
          <a:xfrm>
            <a:off x="519262" y="214033"/>
            <a:ext cx="10317516" cy="2554545"/>
          </a:xfrm>
        </p:spPr>
        <p:txBody>
          <a:bodyPr/>
          <a:lstStyle/>
          <a:p>
            <a:pPr algn="ctr"/>
            <a:br>
              <a:rPr lang="it-IT" dirty="0"/>
            </a:br>
            <a:r>
              <a:rPr lang="en-US" sz="1800" dirty="0"/>
              <a:t>Article 13 Decree-Law104/2023</a:t>
            </a:r>
            <a:br>
              <a:rPr lang="en-US" sz="1800" dirty="0"/>
            </a:br>
            <a:r>
              <a:rPr lang="en-US" sz="1800" dirty="0"/>
              <a:t> </a:t>
            </a:r>
            <a:br>
              <a:rPr lang="en-US" sz="1800" dirty="0"/>
            </a:br>
            <a:r>
              <a:rPr lang="en-US" sz="2000" dirty="0" err="1">
                <a:solidFill>
                  <a:schemeClr val="accent1">
                    <a:lumMod val="75000"/>
                  </a:schemeClr>
                </a:solidFill>
              </a:rPr>
              <a:t>Realisation</a:t>
            </a:r>
            <a:r>
              <a:rPr lang="en-US" sz="2000" dirty="0">
                <a:solidFill>
                  <a:schemeClr val="accent1">
                    <a:lumMod val="75000"/>
                  </a:schemeClr>
                </a:solidFill>
              </a:rPr>
              <a:t> of Large Investment </a:t>
            </a:r>
            <a:r>
              <a:rPr lang="en-US" sz="2000" dirty="0" err="1">
                <a:solidFill>
                  <a:schemeClr val="accent1">
                    <a:lumMod val="75000"/>
                  </a:schemeClr>
                </a:solidFill>
              </a:rPr>
              <a:t>Programmes</a:t>
            </a:r>
            <a:r>
              <a:rPr lang="en-US" sz="2000" dirty="0">
                <a:solidFill>
                  <a:schemeClr val="accent1">
                    <a:lumMod val="75000"/>
                  </a:schemeClr>
                </a:solidFill>
              </a:rPr>
              <a:t>, both Domestic and Foreign, of National Strategic Interest</a:t>
            </a:r>
            <a:br>
              <a:rPr lang="it-IT" sz="2000" dirty="0">
                <a:solidFill>
                  <a:schemeClr val="accent1">
                    <a:lumMod val="75000"/>
                  </a:schemeClr>
                </a:solidFill>
              </a:rPr>
            </a:br>
            <a:br>
              <a:rPr lang="it-IT" dirty="0"/>
            </a:br>
            <a:br>
              <a:rPr lang="it-IT" dirty="0"/>
            </a:br>
            <a:br>
              <a:rPr lang="it-IT" dirty="0"/>
            </a:br>
            <a:endParaRPr lang="it-IT" dirty="0"/>
          </a:p>
        </p:txBody>
      </p:sp>
      <p:sp>
        <p:nvSpPr>
          <p:cNvPr id="3" name="Segnaposto testo 2">
            <a:extLst>
              <a:ext uri="{FF2B5EF4-FFF2-40B4-BE49-F238E27FC236}">
                <a16:creationId xmlns:a16="http://schemas.microsoft.com/office/drawing/2014/main" id="{CE45949E-BA90-644B-369C-B7813383BDCA}"/>
              </a:ext>
            </a:extLst>
          </p:cNvPr>
          <p:cNvSpPr>
            <a:spLocks noGrp="1"/>
          </p:cNvSpPr>
          <p:nvPr>
            <p:ph type="body" idx="1"/>
          </p:nvPr>
        </p:nvSpPr>
        <p:spPr>
          <a:xfrm>
            <a:off x="1417702" y="2022837"/>
            <a:ext cx="9160379" cy="4170372"/>
          </a:xfrm>
        </p:spPr>
        <p:txBody>
          <a:bodyPr/>
          <a:lstStyle/>
          <a:p>
            <a:pPr lvl="0" algn="ctr"/>
            <a:r>
              <a:rPr lang="en-US" sz="1800" b="1" u="sng" dirty="0">
                <a:latin typeface="Trebuchet MS" panose="020B0603020202020204" pitchFamily="34" charset="0"/>
              </a:rPr>
              <a:t>Powers of the Extraordinary Commissioner</a:t>
            </a:r>
          </a:p>
          <a:p>
            <a:pPr lvl="0" algn="ctr"/>
            <a:endParaRPr lang="it-IT" sz="1600" b="1" u="sng" dirty="0">
              <a:latin typeface="Trebuchet MS" panose="020B0603020202020204" pitchFamily="34" charset="0"/>
            </a:endParaRPr>
          </a:p>
          <a:p>
            <a:pPr lvl="0" algn="just">
              <a:lnSpc>
                <a:spcPct val="150000"/>
              </a:lnSpc>
            </a:pPr>
            <a:r>
              <a:rPr lang="en-US" sz="1700" dirty="0">
                <a:latin typeface="Trebuchet MS" panose="020B0603020202020204" pitchFamily="34" charset="0"/>
              </a:rPr>
              <a:t>The Commissioner may issue ordinances in derogation of legal provisions, with the exception of criminal, anti-mafia and prevention measures as well as the mandatory constraints deriving from EU membership, after consulting the competent administrations, which must reply within 15 days, after which the commissioner proceeds even in the absence of opinions. </a:t>
            </a:r>
          </a:p>
          <a:p>
            <a:pPr lvl="0" algn="just">
              <a:lnSpc>
                <a:spcPct val="150000"/>
              </a:lnSpc>
            </a:pPr>
            <a:endParaRPr lang="en-US" sz="1700" dirty="0">
              <a:latin typeface="Trebuchet MS" panose="020B0603020202020204" pitchFamily="34" charset="0"/>
            </a:endParaRPr>
          </a:p>
          <a:p>
            <a:pPr lvl="0" algn="just">
              <a:lnSpc>
                <a:spcPct val="150000"/>
              </a:lnSpc>
            </a:pPr>
            <a:r>
              <a:rPr lang="en-US" sz="1700" dirty="0">
                <a:latin typeface="Trebuchet MS" panose="020B0603020202020204" pitchFamily="34" charset="0"/>
              </a:rPr>
              <a:t>Ordinances are effective immediately and published in the Official Gazette. Derogations to regional legislation require an agreement in the Permanent Conference for Relations between State, Regions and Autonomous Provinces.</a:t>
            </a:r>
            <a:r>
              <a:rPr lang="it-IT" sz="1700" dirty="0">
                <a:latin typeface="Trebuchet MS" panose="020B0603020202020204" pitchFamily="34" charset="0"/>
              </a:rPr>
              <a:t> </a:t>
            </a:r>
          </a:p>
          <a:p>
            <a:pPr algn="just"/>
            <a:r>
              <a:rPr lang="it-IT" sz="1700" b="1" dirty="0">
                <a:latin typeface="Trebuchet MS" panose="020B0603020202020204" pitchFamily="34" charset="0"/>
              </a:rPr>
              <a:t> </a:t>
            </a:r>
            <a:endParaRPr lang="it-IT" sz="1700" dirty="0">
              <a:latin typeface="Trebuchet MS" panose="020B0603020202020204" pitchFamily="34" charset="0"/>
            </a:endParaRPr>
          </a:p>
          <a:p>
            <a:pPr algn="ctr"/>
            <a:endParaRPr lang="it-IT" sz="1600" dirty="0">
              <a:latin typeface="Trebuchet MS" panose="020B0603020202020204" pitchFamily="34" charset="0"/>
            </a:endParaRPr>
          </a:p>
        </p:txBody>
      </p:sp>
      <p:sp>
        <p:nvSpPr>
          <p:cNvPr id="4" name="Segnaposto numero diapositiva 3">
            <a:extLst>
              <a:ext uri="{FF2B5EF4-FFF2-40B4-BE49-F238E27FC236}">
                <a16:creationId xmlns:a16="http://schemas.microsoft.com/office/drawing/2014/main" id="{22883827-2FEB-3BAA-F0E8-AA9F64CF7FA0}"/>
              </a:ext>
            </a:extLst>
          </p:cNvPr>
          <p:cNvSpPr>
            <a:spLocks noGrp="1"/>
          </p:cNvSpPr>
          <p:nvPr>
            <p:ph type="sldNum" sz="quarter" idx="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it-IT"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8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55485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9F3C3C-3FE0-FE91-4E5C-21C0C3779C51}"/>
            </a:ext>
          </a:extLst>
        </p:cNvPr>
        <p:cNvGrpSpPr/>
        <p:nvPr/>
      </p:nvGrpSpPr>
      <p:grpSpPr>
        <a:xfrm>
          <a:off x="0" y="0"/>
          <a:ext cx="0" cy="0"/>
          <a:chOff x="0" y="0"/>
          <a:chExt cx="0" cy="0"/>
        </a:xfrm>
      </p:grpSpPr>
      <p:sp>
        <p:nvSpPr>
          <p:cNvPr id="22" name="Rettangolo con angoli arrotondati 21">
            <a:extLst>
              <a:ext uri="{FF2B5EF4-FFF2-40B4-BE49-F238E27FC236}">
                <a16:creationId xmlns:a16="http://schemas.microsoft.com/office/drawing/2014/main" id="{4795AF82-58A3-657A-228A-4C720BA59380}"/>
              </a:ext>
            </a:extLst>
          </p:cNvPr>
          <p:cNvSpPr/>
          <p:nvPr/>
        </p:nvSpPr>
        <p:spPr>
          <a:xfrm>
            <a:off x="1060119" y="1847160"/>
            <a:ext cx="9750582" cy="4201454"/>
          </a:xfrm>
          <a:prstGeom prst="roundRect">
            <a:avLst/>
          </a:prstGeom>
          <a:noFill/>
          <a:ln>
            <a:solidFill>
              <a:srgbClr val="0066C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olo 1">
            <a:extLst>
              <a:ext uri="{FF2B5EF4-FFF2-40B4-BE49-F238E27FC236}">
                <a16:creationId xmlns:a16="http://schemas.microsoft.com/office/drawing/2014/main" id="{06B7A9B6-9AA8-377C-B608-F1EF1EB25A85}"/>
              </a:ext>
            </a:extLst>
          </p:cNvPr>
          <p:cNvSpPr>
            <a:spLocks noGrp="1"/>
          </p:cNvSpPr>
          <p:nvPr>
            <p:ph type="title"/>
          </p:nvPr>
        </p:nvSpPr>
        <p:spPr>
          <a:xfrm>
            <a:off x="591690" y="225224"/>
            <a:ext cx="10317516" cy="2554545"/>
          </a:xfrm>
        </p:spPr>
        <p:txBody>
          <a:bodyPr/>
          <a:lstStyle/>
          <a:p>
            <a:pPr algn="ctr"/>
            <a:br>
              <a:rPr lang="it-IT" dirty="0"/>
            </a:br>
            <a:r>
              <a:rPr lang="en-US" sz="1800" dirty="0"/>
              <a:t>Article 13 Decree-Law104/2023</a:t>
            </a:r>
            <a:br>
              <a:rPr lang="en-US" sz="1800" dirty="0"/>
            </a:br>
            <a:r>
              <a:rPr lang="en-US" sz="1800" dirty="0"/>
              <a:t> </a:t>
            </a:r>
            <a:br>
              <a:rPr lang="en-US" sz="1800" dirty="0"/>
            </a:br>
            <a:r>
              <a:rPr lang="en-US" sz="2000" dirty="0" err="1"/>
              <a:t>Realisation</a:t>
            </a:r>
            <a:r>
              <a:rPr lang="en-US" sz="2000" dirty="0"/>
              <a:t> of Large Investment </a:t>
            </a:r>
            <a:r>
              <a:rPr lang="en-US" sz="2000" dirty="0" err="1"/>
              <a:t>Programmes</a:t>
            </a:r>
            <a:r>
              <a:rPr lang="en-US" sz="2000" dirty="0"/>
              <a:t>, both Domestic and Foreign, of National Strategic Interest</a:t>
            </a:r>
            <a:br>
              <a:rPr lang="it-IT" dirty="0"/>
            </a:br>
            <a:br>
              <a:rPr lang="it-IT" dirty="0"/>
            </a:br>
            <a:br>
              <a:rPr lang="it-IT" dirty="0"/>
            </a:br>
            <a:br>
              <a:rPr lang="it-IT" dirty="0"/>
            </a:br>
            <a:endParaRPr lang="it-IT" dirty="0"/>
          </a:p>
        </p:txBody>
      </p:sp>
      <p:sp>
        <p:nvSpPr>
          <p:cNvPr id="3" name="Segnaposto testo 2">
            <a:extLst>
              <a:ext uri="{FF2B5EF4-FFF2-40B4-BE49-F238E27FC236}">
                <a16:creationId xmlns:a16="http://schemas.microsoft.com/office/drawing/2014/main" id="{04937326-5FCC-35D2-2421-E450EF9B0584}"/>
              </a:ext>
            </a:extLst>
          </p:cNvPr>
          <p:cNvSpPr>
            <a:spLocks noGrp="1"/>
          </p:cNvSpPr>
          <p:nvPr>
            <p:ph type="body" idx="1"/>
          </p:nvPr>
        </p:nvSpPr>
        <p:spPr>
          <a:xfrm>
            <a:off x="1355220" y="2104014"/>
            <a:ext cx="9160379" cy="3008516"/>
          </a:xfrm>
        </p:spPr>
        <p:txBody>
          <a:bodyPr/>
          <a:lstStyle/>
          <a:p>
            <a:pPr algn="ctr"/>
            <a:r>
              <a:rPr lang="it-IT" sz="1800" dirty="0">
                <a:latin typeface="Trebuchet MS" panose="020B0603020202020204" pitchFamily="34" charset="0"/>
              </a:rPr>
              <a:t> </a:t>
            </a:r>
          </a:p>
          <a:p>
            <a:pPr lvl="0" algn="ctr"/>
            <a:r>
              <a:rPr lang="it-IT" sz="1800" b="1" u="sng" dirty="0">
                <a:latin typeface="Trebuchet MS" panose="020B0603020202020204" pitchFamily="34" charset="0"/>
              </a:rPr>
              <a:t>Single </a:t>
            </a:r>
            <a:r>
              <a:rPr lang="it-IT" sz="1800" b="1" u="sng" dirty="0" err="1">
                <a:latin typeface="Trebuchet MS" panose="020B0603020202020204" pitchFamily="34" charset="0"/>
              </a:rPr>
              <a:t>Authorisation</a:t>
            </a:r>
            <a:r>
              <a:rPr lang="it-IT" sz="1800" b="1" u="sng" dirty="0">
                <a:latin typeface="Trebuchet MS" panose="020B0603020202020204" pitchFamily="34" charset="0"/>
              </a:rPr>
              <a:t> Procedure</a:t>
            </a:r>
          </a:p>
          <a:p>
            <a:pPr lvl="0" algn="ctr"/>
            <a:endParaRPr lang="it-IT" sz="1600" b="1" u="sng" dirty="0">
              <a:latin typeface="Trebuchet MS" panose="020B0603020202020204" pitchFamily="34" charset="0"/>
            </a:endParaRPr>
          </a:p>
          <a:p>
            <a:pPr lvl="0" algn="just">
              <a:lnSpc>
                <a:spcPct val="150000"/>
              </a:lnSpc>
            </a:pPr>
            <a:r>
              <a:rPr lang="en-US" sz="1700" dirty="0">
                <a:solidFill>
                  <a:srgbClr val="0070C0"/>
                </a:solidFill>
                <a:latin typeface="Trebuchet MS" panose="020B0603020202020204" pitchFamily="34" charset="0"/>
              </a:rPr>
              <a:t>All administrative acts necessary for the implementation of the large investment </a:t>
            </a:r>
            <a:r>
              <a:rPr lang="en-US" sz="1700" dirty="0" err="1">
                <a:solidFill>
                  <a:srgbClr val="0070C0"/>
                </a:solidFill>
                <a:latin typeface="Trebuchet MS" panose="020B0603020202020204" pitchFamily="34" charset="0"/>
              </a:rPr>
              <a:t>programme</a:t>
            </a:r>
            <a:r>
              <a:rPr lang="en-US" sz="1700" dirty="0">
                <a:solidFill>
                  <a:srgbClr val="0070C0"/>
                </a:solidFill>
                <a:latin typeface="Trebuchet MS" panose="020B0603020202020204" pitchFamily="34" charset="0"/>
              </a:rPr>
              <a:t> are issued within the framework of a single </a:t>
            </a:r>
            <a:r>
              <a:rPr lang="en-US" sz="1700" dirty="0" err="1">
                <a:solidFill>
                  <a:srgbClr val="0070C0"/>
                </a:solidFill>
                <a:latin typeface="Trebuchet MS" panose="020B0603020202020204" pitchFamily="34" charset="0"/>
              </a:rPr>
              <a:t>authorisation</a:t>
            </a:r>
            <a:r>
              <a:rPr lang="en-US" sz="1700" dirty="0">
                <a:solidFill>
                  <a:srgbClr val="0070C0"/>
                </a:solidFill>
                <a:latin typeface="Trebuchet MS" panose="020B0603020202020204" pitchFamily="34" charset="0"/>
              </a:rPr>
              <a:t> procedure, managed by the extraordinary commissioner through a services conference involving all the competent administrations, including those for the protection of the environment, the landscape, the cultural heritage, health and public safety.</a:t>
            </a:r>
            <a:r>
              <a:rPr lang="it-IT" sz="1700" dirty="0">
                <a:solidFill>
                  <a:srgbClr val="0070C0"/>
                </a:solidFill>
                <a:latin typeface="Trebuchet MS" panose="020B0603020202020204" pitchFamily="34" charset="0"/>
              </a:rPr>
              <a:t> </a:t>
            </a:r>
          </a:p>
          <a:p>
            <a:pPr algn="ctr"/>
            <a:endParaRPr lang="it-IT" sz="1600" dirty="0">
              <a:latin typeface="Trebuchet MS" panose="020B0603020202020204" pitchFamily="34" charset="0"/>
            </a:endParaRPr>
          </a:p>
        </p:txBody>
      </p:sp>
      <p:sp>
        <p:nvSpPr>
          <p:cNvPr id="4" name="Segnaposto numero diapositiva 3">
            <a:extLst>
              <a:ext uri="{FF2B5EF4-FFF2-40B4-BE49-F238E27FC236}">
                <a16:creationId xmlns:a16="http://schemas.microsoft.com/office/drawing/2014/main" id="{90BB8B56-623B-EA5A-C546-562845741DAA}"/>
              </a:ext>
            </a:extLst>
          </p:cNvPr>
          <p:cNvSpPr>
            <a:spLocks noGrp="1"/>
          </p:cNvSpPr>
          <p:nvPr>
            <p:ph type="sldNum" sz="quarter" idx="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it-IT"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8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531585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9F3C3C-3FE0-FE91-4E5C-21C0C3779C51}"/>
            </a:ext>
          </a:extLst>
        </p:cNvPr>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90BB8B56-623B-EA5A-C546-562845741DAA}"/>
              </a:ext>
            </a:extLst>
          </p:cNvPr>
          <p:cNvSpPr>
            <a:spLocks noGrp="1"/>
          </p:cNvSpPr>
          <p:nvPr>
            <p:ph type="sldNum" sz="quarter" idx="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it-IT"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8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10" name="CasellaDiTesto 9">
            <a:extLst>
              <a:ext uri="{FF2B5EF4-FFF2-40B4-BE49-F238E27FC236}">
                <a16:creationId xmlns:a16="http://schemas.microsoft.com/office/drawing/2014/main" id="{7399A728-FBD3-425E-B64B-748DA8BF6E08}"/>
              </a:ext>
            </a:extLst>
          </p:cNvPr>
          <p:cNvSpPr txBox="1"/>
          <p:nvPr/>
        </p:nvSpPr>
        <p:spPr>
          <a:xfrm>
            <a:off x="1276108" y="633252"/>
            <a:ext cx="9639784" cy="461665"/>
          </a:xfrm>
          <a:prstGeom prst="rect">
            <a:avLst/>
          </a:prstGeom>
          <a:noFill/>
        </p:spPr>
        <p:txBody>
          <a:bodyPr wrap="square" rtlCol="0">
            <a:spAutoFit/>
          </a:bodyPr>
          <a:lstStyle/>
          <a:p>
            <a:pPr algn="ctr"/>
            <a:r>
              <a:rPr kumimoji="0" lang="it-IT" sz="2400" b="1" i="0" u="none" strike="noStrike" kern="0" cap="none" spc="0" normalizeH="0" baseline="0" noProof="0" dirty="0">
                <a:ln>
                  <a:noFill/>
                </a:ln>
                <a:solidFill>
                  <a:srgbClr val="0066CC"/>
                </a:solidFill>
                <a:effectLst/>
                <a:uLnTx/>
                <a:uFillTx/>
                <a:latin typeface="Trebuchet MS" panose="020B0603020202020204" pitchFamily="34" charset="0"/>
                <a:ea typeface="+mj-ea"/>
              </a:rPr>
              <a:t>Article 30 </a:t>
            </a:r>
            <a:r>
              <a:rPr kumimoji="0" lang="it-IT" sz="2400" b="1" i="0" u="none" strike="noStrike" kern="0" cap="none" spc="0" normalizeH="0" baseline="0" noProof="0" dirty="0" err="1">
                <a:ln>
                  <a:noFill/>
                </a:ln>
                <a:solidFill>
                  <a:srgbClr val="0066CC"/>
                </a:solidFill>
                <a:effectLst/>
                <a:uLnTx/>
                <a:uFillTx/>
                <a:latin typeface="Trebuchet MS" panose="020B0603020202020204" pitchFamily="34" charset="0"/>
                <a:ea typeface="+mj-ea"/>
              </a:rPr>
              <a:t>Decree</a:t>
            </a:r>
            <a:r>
              <a:rPr kumimoji="0" lang="it-IT" sz="2400" b="1" i="0" u="none" strike="noStrike" kern="0" cap="none" spc="0" normalizeH="0" baseline="0" noProof="0" dirty="0">
                <a:ln>
                  <a:noFill/>
                </a:ln>
                <a:solidFill>
                  <a:srgbClr val="0066CC"/>
                </a:solidFill>
                <a:effectLst/>
                <a:uLnTx/>
                <a:uFillTx/>
                <a:latin typeface="Trebuchet MS" panose="020B0603020202020204" pitchFamily="34" charset="0"/>
                <a:ea typeface="+mj-ea"/>
              </a:rPr>
              <a:t>-Law n. 50/2022</a:t>
            </a:r>
            <a:endParaRPr lang="it-IT" sz="2400" dirty="0">
              <a:latin typeface="Trebuchet MS" panose="020B0603020202020204" pitchFamily="34" charset="0"/>
            </a:endParaRPr>
          </a:p>
        </p:txBody>
      </p:sp>
      <p:sp>
        <p:nvSpPr>
          <p:cNvPr id="11" name="Google Shape;485;p5">
            <a:extLst>
              <a:ext uri="{FF2B5EF4-FFF2-40B4-BE49-F238E27FC236}">
                <a16:creationId xmlns:a16="http://schemas.microsoft.com/office/drawing/2014/main" id="{ABD546FB-EC71-4D61-A8DB-7772BF41173A}"/>
              </a:ext>
            </a:extLst>
          </p:cNvPr>
          <p:cNvSpPr txBox="1">
            <a:spLocks noGrp="1"/>
          </p:cNvSpPr>
          <p:nvPr>
            <p:ph type="title"/>
          </p:nvPr>
        </p:nvSpPr>
        <p:spPr>
          <a:xfrm>
            <a:off x="3726894" y="1183404"/>
            <a:ext cx="4592549" cy="400069"/>
          </a:xfrm>
          <a:prstGeom prst="rect">
            <a:avLst/>
          </a:prstGeom>
          <a:noFill/>
          <a:ln>
            <a:noFill/>
          </a:ln>
        </p:spPr>
        <p:txBody>
          <a:bodyPr spcFirstLastPara="1" wrap="square" lIns="91425" tIns="45700" rIns="91425" bIns="45700" anchor="t" anchorCtr="0">
            <a:spAutoFit/>
          </a:bodyPr>
          <a:lstStyle/>
          <a:p>
            <a:pPr algn="ctr"/>
            <a:r>
              <a:rPr lang="en-US" sz="2000" dirty="0">
                <a:latin typeface="Trebuchet MS" panose="020B0603020202020204" pitchFamily="34" charset="0"/>
              </a:rPr>
              <a:t>     Legal framework</a:t>
            </a:r>
            <a:endParaRPr sz="2000" dirty="0">
              <a:latin typeface="Trebuchet MS" panose="020B0603020202020204" pitchFamily="34" charset="0"/>
            </a:endParaRPr>
          </a:p>
        </p:txBody>
      </p:sp>
      <p:sp>
        <p:nvSpPr>
          <p:cNvPr id="12" name="Rounded Rectangle 19">
            <a:extLst>
              <a:ext uri="{FF2B5EF4-FFF2-40B4-BE49-F238E27FC236}">
                <a16:creationId xmlns:a16="http://schemas.microsoft.com/office/drawing/2014/main" id="{CD4DB927-E5ED-49F5-AF35-227CA7698056}"/>
              </a:ext>
            </a:extLst>
          </p:cNvPr>
          <p:cNvSpPr/>
          <p:nvPr/>
        </p:nvSpPr>
        <p:spPr>
          <a:xfrm>
            <a:off x="1144254" y="2131866"/>
            <a:ext cx="9954303" cy="3738436"/>
          </a:xfrm>
          <a:prstGeom prst="roundRect">
            <a:avLst/>
          </a:prstGeom>
          <a:noFill/>
          <a:ln w="9525">
            <a:solidFill>
              <a:srgbClr val="0066CC"/>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3" name="CasellaDiTesto 12">
            <a:extLst>
              <a:ext uri="{FF2B5EF4-FFF2-40B4-BE49-F238E27FC236}">
                <a16:creationId xmlns:a16="http://schemas.microsoft.com/office/drawing/2014/main" id="{27C45DBA-934B-4432-8CCD-C8FD83593857}"/>
              </a:ext>
            </a:extLst>
          </p:cNvPr>
          <p:cNvSpPr txBox="1"/>
          <p:nvPr/>
        </p:nvSpPr>
        <p:spPr>
          <a:xfrm>
            <a:off x="1628054" y="2238880"/>
            <a:ext cx="9287838" cy="317009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500" b="0" i="1" u="sng" strike="noStrike" kern="1200" cap="none" spc="0" normalizeH="0" baseline="0" noProof="0" dirty="0">
              <a:ln>
                <a:noFill/>
              </a:ln>
              <a:solidFill>
                <a:srgbClr val="4F81BD"/>
              </a:solidFill>
              <a:effectLst/>
              <a:uLnTx/>
              <a:uFillTx/>
              <a:latin typeface="Trebuchet MS" panose="020B0603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500" b="0" i="1" u="sng" strike="noStrike" kern="1200" cap="none" spc="0" normalizeH="0" baseline="0" noProof="0" dirty="0">
                <a:ln>
                  <a:noFill/>
                </a:ln>
                <a:solidFill>
                  <a:schemeClr val="accent1">
                    <a:lumMod val="75000"/>
                  </a:schemeClr>
                </a:solidFill>
                <a:effectLst/>
                <a:uLnTx/>
                <a:uFillTx/>
                <a:latin typeface="Trebuchet MS" panose="020B0603020202020204" pitchFamily="34" charset="0"/>
              </a:rPr>
              <a:t>Article 30 of Decree-Law No. 50/2022</a:t>
            </a:r>
            <a:r>
              <a:rPr kumimoji="0" lang="en-US" sz="2500" b="0" i="1" u="none" strike="noStrike" kern="1200" cap="none" spc="0" normalizeH="0" baseline="0" noProof="0" dirty="0">
                <a:ln>
                  <a:noFill/>
                </a:ln>
                <a:solidFill>
                  <a:srgbClr val="4F81BD"/>
                </a:solidFill>
                <a:effectLst/>
                <a:uLnTx/>
                <a:uFillTx/>
                <a:latin typeface="Trebuchet MS" panose="020B0603020202020204" pitchFamily="34" charset="0"/>
              </a:rPr>
              <a:t> has introduced procedural simplifications for both </a:t>
            </a:r>
            <a:r>
              <a:rPr lang="en-US" sz="2500" i="1" dirty="0">
                <a:solidFill>
                  <a:srgbClr val="4F81BD"/>
                </a:solidFill>
                <a:latin typeface="Trebuchet MS" panose="020B0603020202020204" pitchFamily="34" charset="0"/>
              </a:rPr>
              <a:t>domestic and foreign </a:t>
            </a:r>
            <a:r>
              <a:rPr kumimoji="0" lang="en-US" sz="2500" b="0" i="1" u="none" strike="noStrike" kern="1200" cap="none" spc="0" normalizeH="0" baseline="0" noProof="0" dirty="0">
                <a:ln>
                  <a:noFill/>
                </a:ln>
                <a:solidFill>
                  <a:srgbClr val="4F81BD"/>
                </a:solidFill>
                <a:effectLst/>
                <a:uLnTx/>
                <a:uFillTx/>
                <a:latin typeface="Trebuchet MS" panose="020B0603020202020204" pitchFamily="34" charset="0"/>
              </a:rPr>
              <a:t> investments to promote development and employment.</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500" i="1" dirty="0">
              <a:solidFill>
                <a:srgbClr val="4F81BD"/>
              </a:solidFill>
              <a:latin typeface="Trebuchet MS" panose="020B0603020202020204" pitchFamily="34" charset="0"/>
            </a:endParaRPr>
          </a:p>
          <a:p>
            <a:pPr lvl="0" algn="ctr">
              <a:defRPr/>
            </a:pPr>
            <a:r>
              <a:rPr kumimoji="0" lang="en-US" sz="2500" b="0" i="1" u="sng" strike="noStrike" kern="1200" cap="none" spc="0" normalizeH="0" baseline="0" noProof="0" dirty="0">
                <a:ln>
                  <a:noFill/>
                </a:ln>
                <a:solidFill>
                  <a:schemeClr val="accent1">
                    <a:lumMod val="75000"/>
                  </a:schemeClr>
                </a:solidFill>
                <a:effectLst/>
                <a:uLnTx/>
                <a:uFillTx/>
                <a:latin typeface="Trebuchet MS" panose="020B0603020202020204" pitchFamily="34" charset="0"/>
              </a:rPr>
              <a:t>Article 12 of  Decree-Law No. 25/2025 amended Article 30 </a:t>
            </a:r>
          </a:p>
          <a:p>
            <a:pPr lvl="0" algn="ctr">
              <a:defRPr/>
            </a:pPr>
            <a:r>
              <a:rPr kumimoji="0" lang="en-US" sz="2500" b="0" i="1" u="none" strike="noStrike" kern="1200" cap="none" spc="0" normalizeH="0" baseline="0" noProof="0" dirty="0">
                <a:ln>
                  <a:noFill/>
                </a:ln>
                <a:solidFill>
                  <a:schemeClr val="tx2">
                    <a:lumMod val="60000"/>
                    <a:lumOff val="40000"/>
                  </a:schemeClr>
                </a:solidFill>
                <a:effectLst/>
                <a:uLnTx/>
                <a:uFillTx/>
                <a:latin typeface="Trebuchet MS" panose="020B0603020202020204" pitchFamily="34" charset="0"/>
              </a:rPr>
              <a:t>by introducing </a:t>
            </a:r>
            <a:r>
              <a:rPr lang="en-US" sz="2500" i="1" dirty="0">
                <a:solidFill>
                  <a:schemeClr val="tx2">
                    <a:lumMod val="60000"/>
                    <a:lumOff val="40000"/>
                  </a:schemeClr>
                </a:solidFill>
                <a:latin typeface="Trebuchet MS" panose="020B0603020202020204" pitchFamily="34" charset="0"/>
              </a:rPr>
              <a:t>the coordination of the activities of post investment support services for foreign companies</a:t>
            </a:r>
            <a:endParaRPr kumimoji="0" lang="it-IT" sz="2500" b="0" i="1" u="none" strike="noStrike" kern="1200" cap="none" spc="0" normalizeH="0" baseline="0" noProof="0" dirty="0">
              <a:ln>
                <a:noFill/>
              </a:ln>
              <a:solidFill>
                <a:schemeClr val="tx2">
                  <a:lumMod val="60000"/>
                  <a:lumOff val="40000"/>
                </a:schemeClr>
              </a:solidFill>
              <a:effectLst/>
              <a:uLnTx/>
              <a:uFillTx/>
              <a:latin typeface="Trebuchet MS" panose="020B0603020202020204" pitchFamily="34" charset="0"/>
            </a:endParaRPr>
          </a:p>
        </p:txBody>
      </p:sp>
      <p:pic>
        <p:nvPicPr>
          <p:cNvPr id="14" name="Elemento grafico 13" descr="Firma contorno">
            <a:extLst>
              <a:ext uri="{FF2B5EF4-FFF2-40B4-BE49-F238E27FC236}">
                <a16:creationId xmlns:a16="http://schemas.microsoft.com/office/drawing/2014/main" id="{5422A21D-C0FB-4500-8CCF-FF270E27ED5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49201" y="753083"/>
            <a:ext cx="1235426" cy="1235426"/>
          </a:xfrm>
          <a:prstGeom prst="rect">
            <a:avLst/>
          </a:prstGeom>
        </p:spPr>
      </p:pic>
    </p:spTree>
    <p:extLst>
      <p:ext uri="{BB962C8B-B14F-4D97-AF65-F5344CB8AC3E}">
        <p14:creationId xmlns:p14="http://schemas.microsoft.com/office/powerpoint/2010/main" val="2500809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9F3C3C-3FE0-FE91-4E5C-21C0C3779C51}"/>
            </a:ext>
          </a:extLst>
        </p:cNvPr>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90BB8B56-623B-EA5A-C546-562845741DAA}"/>
              </a:ext>
            </a:extLst>
          </p:cNvPr>
          <p:cNvSpPr>
            <a:spLocks noGrp="1"/>
          </p:cNvSpPr>
          <p:nvPr>
            <p:ph type="sldNum" sz="quarter" idx="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it-IT"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8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15" name="Titolo 1">
            <a:extLst>
              <a:ext uri="{FF2B5EF4-FFF2-40B4-BE49-F238E27FC236}">
                <a16:creationId xmlns:a16="http://schemas.microsoft.com/office/drawing/2014/main" id="{B09EB4FA-7E08-425E-AA5D-1AC0A158371F}"/>
              </a:ext>
            </a:extLst>
          </p:cNvPr>
          <p:cNvSpPr>
            <a:spLocks noGrp="1"/>
          </p:cNvSpPr>
          <p:nvPr>
            <p:ph type="title"/>
          </p:nvPr>
        </p:nvSpPr>
        <p:spPr>
          <a:xfrm>
            <a:off x="377749" y="224986"/>
            <a:ext cx="11436502" cy="738664"/>
          </a:xfrm>
        </p:spPr>
        <p:txBody>
          <a:bodyPr/>
          <a:lstStyle/>
          <a:p>
            <a:pPr algn="ctr"/>
            <a:r>
              <a:rPr lang="it-IT" sz="2400" dirty="0">
                <a:latin typeface="Titillium Web" pitchFamily="2" charset="77"/>
              </a:rPr>
              <a:t>Article 30 </a:t>
            </a:r>
            <a:r>
              <a:rPr lang="it-IT" sz="2400" dirty="0" err="1">
                <a:latin typeface="Titillium Web" pitchFamily="2" charset="77"/>
              </a:rPr>
              <a:t>Decree</a:t>
            </a:r>
            <a:r>
              <a:rPr lang="it-IT" sz="2400" dirty="0">
                <a:latin typeface="Titillium Web" pitchFamily="2" charset="77"/>
              </a:rPr>
              <a:t>-Law n. 50/2022: </a:t>
            </a:r>
            <a:r>
              <a:rPr lang="it-IT" sz="2400" dirty="0" err="1">
                <a:latin typeface="Titillium Web" pitchFamily="2" charset="77"/>
              </a:rPr>
              <a:t>how</a:t>
            </a:r>
            <a:r>
              <a:rPr lang="it-IT" sz="2400" dirty="0">
                <a:latin typeface="Titillium Web" pitchFamily="2" charset="77"/>
              </a:rPr>
              <a:t> </a:t>
            </a:r>
            <a:r>
              <a:rPr lang="it-IT" sz="2400" dirty="0" err="1">
                <a:latin typeface="Titillium Web" pitchFamily="2" charset="77"/>
              </a:rPr>
              <a:t>it</a:t>
            </a:r>
            <a:r>
              <a:rPr lang="it-IT" sz="2400" dirty="0">
                <a:latin typeface="Titillium Web" pitchFamily="2" charset="77"/>
              </a:rPr>
              <a:t> </a:t>
            </a:r>
            <a:r>
              <a:rPr lang="it-IT" sz="2400" dirty="0" err="1">
                <a:latin typeface="Titillium Web" pitchFamily="2" charset="77"/>
              </a:rPr>
              <a:t>works</a:t>
            </a:r>
            <a:br>
              <a:rPr lang="it-IT" sz="2400" dirty="0">
                <a:latin typeface="Titillium Web" pitchFamily="2" charset="77"/>
              </a:rPr>
            </a:br>
            <a:endParaRPr lang="it-IT" sz="2400" dirty="0">
              <a:latin typeface="Titillium Web" pitchFamily="2" charset="77"/>
            </a:endParaRPr>
          </a:p>
        </p:txBody>
      </p:sp>
      <p:graphicFrame>
        <p:nvGraphicFramePr>
          <p:cNvPr id="17" name="Diagramma 16">
            <a:extLst>
              <a:ext uri="{FF2B5EF4-FFF2-40B4-BE49-F238E27FC236}">
                <a16:creationId xmlns:a16="http://schemas.microsoft.com/office/drawing/2014/main" id="{5A5F9FF4-84A5-48B4-8378-FB06C122C24A}"/>
              </a:ext>
            </a:extLst>
          </p:cNvPr>
          <p:cNvGraphicFramePr/>
          <p:nvPr>
            <p:extLst>
              <p:ext uri="{D42A27DB-BD31-4B8C-83A1-F6EECF244321}">
                <p14:modId xmlns:p14="http://schemas.microsoft.com/office/powerpoint/2010/main" val="1721398292"/>
              </p:ext>
            </p:extLst>
          </p:nvPr>
        </p:nvGraphicFramePr>
        <p:xfrm>
          <a:off x="472611" y="760288"/>
          <a:ext cx="11436502" cy="53780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8" name="Elemento grafico 5" descr="Lente di ingrandimento contorno">
            <a:extLst>
              <a:ext uri="{FF2B5EF4-FFF2-40B4-BE49-F238E27FC236}">
                <a16:creationId xmlns:a16="http://schemas.microsoft.com/office/drawing/2014/main" id="{4A086DC8-132B-4499-8AC0-B3928155F335}"/>
              </a:ext>
            </a:extLst>
          </p:cNvPr>
          <p:cNvPicPr>
            <a:picLocks noChangeAspect="1"/>
          </p:cNvPicPr>
          <p:nvPr/>
        </p:nvPicPr>
        <p:blipFill>
          <a:blip r:embed="rId7" cstate="hq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0978272" y="5402665"/>
            <a:ext cx="835979" cy="835979"/>
          </a:xfrm>
          <a:prstGeom prst="rect">
            <a:avLst/>
          </a:prstGeom>
        </p:spPr>
      </p:pic>
    </p:spTree>
    <p:extLst>
      <p:ext uri="{BB962C8B-B14F-4D97-AF65-F5344CB8AC3E}">
        <p14:creationId xmlns:p14="http://schemas.microsoft.com/office/powerpoint/2010/main" val="366326779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7DE60759E67EC84B994D602B3BF0A761" ma:contentTypeVersion="17" ma:contentTypeDescription="Creare un nuovo documento." ma:contentTypeScope="" ma:versionID="11afd85d5cead3211be1370485584d48">
  <xsd:schema xmlns:xsd="http://www.w3.org/2001/XMLSchema" xmlns:xs="http://www.w3.org/2001/XMLSchema" xmlns:p="http://schemas.microsoft.com/office/2006/metadata/properties" xmlns:ns2="c4b2f600-61c3-44f5-a026-c39cda979464" xmlns:ns3="2c9d1b6e-15cf-44af-9abe-c0dccf09170c" targetNamespace="http://schemas.microsoft.com/office/2006/metadata/properties" ma:root="true" ma:fieldsID="5475d7b177ba08a86394e5c59749cc65" ns2:_="" ns3:_="">
    <xsd:import namespace="c4b2f600-61c3-44f5-a026-c39cda979464"/>
    <xsd:import namespace="2c9d1b6e-15cf-44af-9abe-c0dccf09170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MediaServiceSearchProperties" minOccurs="0"/>
                <xsd:element ref="ns3:MediaServiceDateTaken" minOccurs="0"/>
                <xsd:element ref="ns3:MediaServiceGenerationTime" minOccurs="0"/>
                <xsd:element ref="ns3:MediaServiceEventHashCode" minOccurs="0"/>
                <xsd:element ref="ns3:MediaLengthInSeconds" minOccurs="0"/>
                <xsd:element ref="ns3:lcf76f155ced4ddcb4097134ff3c332f" minOccurs="0"/>
                <xsd:element ref="ns2:TaxCatchAll" minOccurs="0"/>
                <xsd:element ref="ns3:MediaServiceOCR" minOccurs="0"/>
                <xsd:element ref="ns3:Approver" minOccurs="0"/>
                <xsd:element ref="ns3:_Flow_SignoffStatu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b2f600-61c3-44f5-a026-c39cda979464" elementFormDefault="qualified">
    <xsd:import namespace="http://schemas.microsoft.com/office/2006/documentManagement/types"/>
    <xsd:import namespace="http://schemas.microsoft.com/office/infopath/2007/PartnerControls"/>
    <xsd:element name="SharedWithUsers" ma:index="8"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Condiviso con dettagli" ma:internalName="SharedWithDetails" ma:readOnly="true">
      <xsd:simpleType>
        <xsd:restriction base="dms:Note">
          <xsd:maxLength value="255"/>
        </xsd:restriction>
      </xsd:simpleType>
    </xsd:element>
    <xsd:element name="TaxCatchAll" ma:index="20" nillable="true" ma:displayName="Taxonomy Catch All Column" ma:hidden="true" ma:list="{3a12841b-cd10-47f7-8c13-47e9e43add54}" ma:internalName="TaxCatchAll" ma:showField="CatchAllData" ma:web="c4b2f600-61c3-44f5-a026-c39cda97946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c9d1b6e-15cf-44af-9abe-c0dccf09170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Tag immagine" ma:readOnly="false" ma:fieldId="{5cf76f15-5ced-4ddc-b409-7134ff3c332f}" ma:taxonomyMulti="true" ma:sspId="5cef147c-0240-47bf-9996-b7454b3232da"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Approver" ma:index="22" nillable="true" ma:displayName="Approver" ma:internalName="Approver">
      <xsd:simpleType>
        <xsd:restriction base="dms:Text">
          <xsd:maxLength value="255"/>
        </xsd:restriction>
      </xsd:simpleType>
    </xsd:element>
    <xsd:element name="_Flow_SignoffStatus" ma:index="23" nillable="true" ma:displayName="Stato consenso" ma:internalName="Stato_x0020_consenso">
      <xsd:simpleType>
        <xsd:restriction base="dms:Text"/>
      </xsd:simpleType>
    </xsd:element>
    <xsd:element name="MediaServiceLocation" ma:index="24"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c9d1b6e-15cf-44af-9abe-c0dccf09170c">
      <Terms xmlns="http://schemas.microsoft.com/office/infopath/2007/PartnerControls"/>
    </lcf76f155ced4ddcb4097134ff3c332f>
    <Approver xmlns="2c9d1b6e-15cf-44af-9abe-c0dccf09170c" xsi:nil="true"/>
    <_Flow_SignoffStatus xmlns="2c9d1b6e-15cf-44af-9abe-c0dccf09170c" xsi:nil="true"/>
    <TaxCatchAll xmlns="c4b2f600-61c3-44f5-a026-c39cda97946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3DBFBFB-09E0-477B-8592-086E764D3EFC}">
  <ds:schemaRefs>
    <ds:schemaRef ds:uri="2c9d1b6e-15cf-44af-9abe-c0dccf09170c"/>
    <ds:schemaRef ds:uri="c4b2f600-61c3-44f5-a026-c39cda97946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AB58F433-4184-4890-B68E-ADF0432A5CA0}">
  <ds:schemaRefs>
    <ds:schemaRef ds:uri="2c9d1b6e-15cf-44af-9abe-c0dccf09170c"/>
    <ds:schemaRef ds:uri="http://schemas.microsoft.com/office/2006/metadata/properties"/>
    <ds:schemaRef ds:uri="http://purl.org/dc/terms/"/>
    <ds:schemaRef ds:uri="http://purl.org/dc/elements/1.1/"/>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c4b2f600-61c3-44f5-a026-c39cda979464"/>
    <ds:schemaRef ds:uri="http://www.w3.org/XML/1998/namespace"/>
  </ds:schemaRefs>
</ds:datastoreItem>
</file>

<file path=customXml/itemProps3.xml><?xml version="1.0" encoding="utf-8"?>
<ds:datastoreItem xmlns:ds="http://schemas.openxmlformats.org/officeDocument/2006/customXml" ds:itemID="{D19E3F2E-55C7-42F1-B4D7-4FCAD8B0B64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271</TotalTime>
  <Words>1856</Words>
  <Application>Microsoft Office PowerPoint</Application>
  <PresentationFormat>Widescreen</PresentationFormat>
  <Paragraphs>159</Paragraphs>
  <Slides>15</Slides>
  <Notes>3</Notes>
  <HiddenSlides>0</HiddenSlides>
  <MMClips>0</MMClips>
  <ScaleCrop>false</ScaleCrop>
  <HeadingPairs>
    <vt:vector size="8" baseType="variant">
      <vt:variant>
        <vt:lpstr>Caratteri utilizzati</vt:lpstr>
      </vt:variant>
      <vt:variant>
        <vt:i4>6</vt:i4>
      </vt:variant>
      <vt:variant>
        <vt:lpstr>Tema</vt:lpstr>
      </vt:variant>
      <vt:variant>
        <vt:i4>1</vt:i4>
      </vt:variant>
      <vt:variant>
        <vt:lpstr>Server OLE incorporati</vt:lpstr>
      </vt:variant>
      <vt:variant>
        <vt:i4>1</vt:i4>
      </vt:variant>
      <vt:variant>
        <vt:lpstr>Titoli diapositive</vt:lpstr>
      </vt:variant>
      <vt:variant>
        <vt:i4>15</vt:i4>
      </vt:variant>
    </vt:vector>
  </HeadingPairs>
  <TitlesOfParts>
    <vt:vector size="23" baseType="lpstr">
      <vt:lpstr>Aptos</vt:lpstr>
      <vt:lpstr>Arial</vt:lpstr>
      <vt:lpstr>Calibri</vt:lpstr>
      <vt:lpstr>Lucida Sans Unicode</vt:lpstr>
      <vt:lpstr>Titillium Web</vt:lpstr>
      <vt:lpstr>Trebuchet MS</vt:lpstr>
      <vt:lpstr>Office Theme</vt:lpstr>
      <vt:lpstr>think-cell Slide</vt:lpstr>
      <vt:lpstr>Presentazione standard di PowerPoint</vt:lpstr>
      <vt:lpstr> UMASI deals with:</vt:lpstr>
      <vt:lpstr> Article 13 Decree-Law 104/2023   Realisation of Large Investment Programmes of National Strategic Interest  </vt:lpstr>
      <vt:lpstr>Article 13 Decree-Law104/2023  Realisation of Large Investment Programmes, both domestic and foreign, of National Strategic Interest       </vt:lpstr>
      <vt:lpstr> Article 13 Decree-Law104/2023   Realisation of Large Investment Programmes, both Domestic and Foreign, of National Strategic Interest   </vt:lpstr>
      <vt:lpstr> Article 13 Decree-Law104/2023   Realisation of Large Investment Programmes, both Domestic and Foreign, of National Strategic Interest    </vt:lpstr>
      <vt:lpstr> Article 13 Decree-Law104/2023   Realisation of Large Investment Programmes, both Domestic and Foreign, of National Strategic Interest    </vt:lpstr>
      <vt:lpstr>     Legal framework</vt:lpstr>
      <vt:lpstr>Article 30 Decree-Law n. 50/2022: how it works </vt:lpstr>
      <vt:lpstr>Advocacy Role</vt:lpstr>
      <vt:lpstr>Presentazione standard di PowerPoint</vt:lpstr>
      <vt:lpstr>Presentazione standard di PowerPoint</vt:lpstr>
      <vt:lpstr>COOPERATION WITH ZES UNICA </vt:lpstr>
      <vt:lpstr>COOPERATION WITH ZES UNICA</vt:lpstr>
      <vt:lpstr>Presentazione standard di PowerPoint</vt:lpstr>
    </vt:vector>
  </TitlesOfParts>
  <Company>Ministero dello Sviluppo Economico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Maria Lucia Torri</dc:creator>
  <cp:lastModifiedBy>Gianluca Pasquarelli</cp:lastModifiedBy>
  <cp:revision>28</cp:revision>
  <cp:lastPrinted>2025-11-05T10:54:08Z</cp:lastPrinted>
  <dcterms:created xsi:type="dcterms:W3CDTF">2024-10-11T06:56:14Z</dcterms:created>
  <dcterms:modified xsi:type="dcterms:W3CDTF">2026-02-20T08:20:54Z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097a60d-5525-435b-8989-8eb48ac0c8cd_Enabled">
    <vt:lpwstr>true</vt:lpwstr>
  </property>
  <property fmtid="{D5CDD505-2E9C-101B-9397-08002B2CF9AE}" pid="3" name="MSIP_Label_5097a60d-5525-435b-8989-8eb48ac0c8cd_SetDate">
    <vt:lpwstr>2025-02-19T15:02:21Z</vt:lpwstr>
  </property>
  <property fmtid="{D5CDD505-2E9C-101B-9397-08002B2CF9AE}" pid="4" name="MSIP_Label_5097a60d-5525-435b-8989-8eb48ac0c8cd_Method">
    <vt:lpwstr>Standard</vt:lpwstr>
  </property>
  <property fmtid="{D5CDD505-2E9C-101B-9397-08002B2CF9AE}" pid="5" name="MSIP_Label_5097a60d-5525-435b-8989-8eb48ac0c8cd_Name">
    <vt:lpwstr>defa4170-0d19-0005-0004-bc88714345d2</vt:lpwstr>
  </property>
  <property fmtid="{D5CDD505-2E9C-101B-9397-08002B2CF9AE}" pid="6" name="MSIP_Label_5097a60d-5525-435b-8989-8eb48ac0c8cd_SiteId">
    <vt:lpwstr>3e90938b-8b27-4762-b4e8-006a8127a119</vt:lpwstr>
  </property>
  <property fmtid="{D5CDD505-2E9C-101B-9397-08002B2CF9AE}" pid="7" name="MSIP_Label_5097a60d-5525-435b-8989-8eb48ac0c8cd_ActionId">
    <vt:lpwstr>60f590dc-2561-44f6-8fbe-891bd20ad115</vt:lpwstr>
  </property>
  <property fmtid="{D5CDD505-2E9C-101B-9397-08002B2CF9AE}" pid="8" name="MSIP_Label_5097a60d-5525-435b-8989-8eb48ac0c8cd_ContentBits">
    <vt:lpwstr>0</vt:lpwstr>
  </property>
  <property fmtid="{D5CDD505-2E9C-101B-9397-08002B2CF9AE}" pid="9" name="MSIP_Label_5097a60d-5525-435b-8989-8eb48ac0c8cd_Tag">
    <vt:lpwstr>10, 3, 0, 1</vt:lpwstr>
  </property>
  <property fmtid="{D5CDD505-2E9C-101B-9397-08002B2CF9AE}" pid="10" name="ContentTypeId">
    <vt:lpwstr>0x0101007DE60759E67EC84B994D602B3BF0A761</vt:lpwstr>
  </property>
  <property fmtid="{D5CDD505-2E9C-101B-9397-08002B2CF9AE}" pid="11" name="MediaServiceImageTags">
    <vt:lpwstr/>
  </property>
</Properties>
</file>